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9"/>
  </p:notesMasterIdLst>
  <p:handoutMasterIdLst>
    <p:handoutMasterId r:id="rId50"/>
  </p:handoutMasterIdLst>
  <p:sldIdLst>
    <p:sldId id="369" r:id="rId2"/>
    <p:sldId id="436" r:id="rId3"/>
    <p:sldId id="429" r:id="rId4"/>
    <p:sldId id="430" r:id="rId5"/>
    <p:sldId id="388" r:id="rId6"/>
    <p:sldId id="435" r:id="rId7"/>
    <p:sldId id="389" r:id="rId8"/>
    <p:sldId id="401" r:id="rId9"/>
    <p:sldId id="414" r:id="rId10"/>
    <p:sldId id="391" r:id="rId11"/>
    <p:sldId id="392" r:id="rId12"/>
    <p:sldId id="402" r:id="rId13"/>
    <p:sldId id="393" r:id="rId14"/>
    <p:sldId id="394" r:id="rId15"/>
    <p:sldId id="395" r:id="rId16"/>
    <p:sldId id="396" r:id="rId17"/>
    <p:sldId id="431" r:id="rId18"/>
    <p:sldId id="397" r:id="rId19"/>
    <p:sldId id="399" r:id="rId20"/>
    <p:sldId id="400" r:id="rId21"/>
    <p:sldId id="413" r:id="rId22"/>
    <p:sldId id="407" r:id="rId23"/>
    <p:sldId id="432" r:id="rId24"/>
    <p:sldId id="424" r:id="rId25"/>
    <p:sldId id="427" r:id="rId26"/>
    <p:sldId id="403" r:id="rId27"/>
    <p:sldId id="404" r:id="rId28"/>
    <p:sldId id="405" r:id="rId29"/>
    <p:sldId id="419" r:id="rId30"/>
    <p:sldId id="420" r:id="rId31"/>
    <p:sldId id="412" r:id="rId32"/>
    <p:sldId id="422" r:id="rId33"/>
    <p:sldId id="411" r:id="rId34"/>
    <p:sldId id="406" r:id="rId35"/>
    <p:sldId id="428" r:id="rId36"/>
    <p:sldId id="410" r:id="rId37"/>
    <p:sldId id="415" r:id="rId38"/>
    <p:sldId id="416" r:id="rId39"/>
    <p:sldId id="434" r:id="rId40"/>
    <p:sldId id="433" r:id="rId41"/>
    <p:sldId id="417" r:id="rId42"/>
    <p:sldId id="418" r:id="rId43"/>
    <p:sldId id="425" r:id="rId44"/>
    <p:sldId id="426" r:id="rId45"/>
    <p:sldId id="437" r:id="rId46"/>
    <p:sldId id="386" r:id="rId47"/>
    <p:sldId id="367"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Scott Yeager" initials="DS" lastIdx="36"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5F86"/>
    <a:srgbClr val="1D5A6A"/>
    <a:srgbClr val="0C0B0B"/>
    <a:srgbClr val="006600"/>
    <a:srgbClr val="330099"/>
    <a:srgbClr val="330066"/>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44" autoAdjust="0"/>
    <p:restoredTop sz="98704" autoAdjust="0"/>
  </p:normalViewPr>
  <p:slideViewPr>
    <p:cSldViewPr>
      <p:cViewPr>
        <p:scale>
          <a:sx n="100" d="100"/>
          <a:sy n="100" d="100"/>
        </p:scale>
        <p:origin x="-80" y="-80"/>
      </p:cViewPr>
      <p:guideLst>
        <p:guide orient="horz" pos="144"/>
        <p:guide pos="14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5" d="100"/>
        <a:sy n="14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commentAuthors" Target="commentAuthors.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C6533-9FDA-6E45-B853-23740514B5F4}" type="doc">
      <dgm:prSet loTypeId="urn:microsoft.com/office/officeart/2005/8/layout/chevron2" loCatId="" qsTypeId="urn:microsoft.com/office/officeart/2005/8/quickstyle/simple4" qsCatId="simple" csTypeId="urn:microsoft.com/office/officeart/2005/8/colors/accent3_2" csCatId="accent3" phldr="1"/>
      <dgm:spPr/>
      <dgm:t>
        <a:bodyPr/>
        <a:lstStyle/>
        <a:p>
          <a:endParaRPr lang="en-US"/>
        </a:p>
      </dgm:t>
    </dgm:pt>
    <dgm:pt modelId="{7F161AF6-751B-5344-894E-3D3EBF884EDC}">
      <dgm:prSet phldrT="[Text]"/>
      <dgm:spPr/>
      <dgm:t>
        <a:bodyPr/>
        <a:lstStyle/>
        <a:p>
          <a:r>
            <a:rPr lang="en-US" dirty="0" smtClean="0">
              <a:latin typeface="Cambria"/>
              <a:cs typeface="Cambria"/>
            </a:rPr>
            <a:t>Engage</a:t>
          </a:r>
          <a:endParaRPr lang="en-US" dirty="0">
            <a:latin typeface="Cambria"/>
            <a:cs typeface="Cambria"/>
          </a:endParaRPr>
        </a:p>
      </dgm:t>
    </dgm:pt>
    <dgm:pt modelId="{B6FF6346-C184-0741-BDD9-9AF0B9AA2885}" type="parTrans" cxnId="{8337B8C9-7B68-F047-9419-01D5A80364A8}">
      <dgm:prSet/>
      <dgm:spPr/>
      <dgm:t>
        <a:bodyPr/>
        <a:lstStyle/>
        <a:p>
          <a:endParaRPr lang="en-US">
            <a:latin typeface="Cambria"/>
            <a:cs typeface="Cambria"/>
          </a:endParaRPr>
        </a:p>
      </dgm:t>
    </dgm:pt>
    <dgm:pt modelId="{7A4740DD-CB60-7942-97FB-E79782AB904B}" type="sibTrans" cxnId="{8337B8C9-7B68-F047-9419-01D5A80364A8}">
      <dgm:prSet/>
      <dgm:spPr/>
      <dgm:t>
        <a:bodyPr/>
        <a:lstStyle/>
        <a:p>
          <a:endParaRPr lang="en-US">
            <a:latin typeface="Cambria"/>
            <a:cs typeface="Cambria"/>
          </a:endParaRPr>
        </a:p>
      </dgm:t>
    </dgm:pt>
    <dgm:pt modelId="{9290EB6E-BB0B-5C4C-BD4C-EA0B76A0FC8C}">
      <dgm:prSet phldrT="[Text]"/>
      <dgm:spPr/>
      <dgm:t>
        <a:bodyPr/>
        <a:lstStyle/>
        <a:p>
          <a:r>
            <a:rPr lang="en-US" dirty="0" smtClean="0">
              <a:latin typeface="Cambria"/>
              <a:cs typeface="Cambria"/>
            </a:rPr>
            <a:t>Engage advisors in planning for math pathways implementation.</a:t>
          </a:r>
          <a:endParaRPr lang="en-US" dirty="0">
            <a:latin typeface="Cambria"/>
            <a:cs typeface="Cambria"/>
          </a:endParaRPr>
        </a:p>
      </dgm:t>
    </dgm:pt>
    <dgm:pt modelId="{06F8FCD3-BA26-A540-868F-8BD6DCC08827}" type="parTrans" cxnId="{845F4CFB-4962-1240-8E93-CF95DAC787D1}">
      <dgm:prSet/>
      <dgm:spPr/>
      <dgm:t>
        <a:bodyPr/>
        <a:lstStyle/>
        <a:p>
          <a:endParaRPr lang="en-US">
            <a:latin typeface="Cambria"/>
            <a:cs typeface="Cambria"/>
          </a:endParaRPr>
        </a:p>
      </dgm:t>
    </dgm:pt>
    <dgm:pt modelId="{92F5FF44-3BF9-614A-A904-C0304720CB0C}" type="sibTrans" cxnId="{845F4CFB-4962-1240-8E93-CF95DAC787D1}">
      <dgm:prSet/>
      <dgm:spPr/>
      <dgm:t>
        <a:bodyPr/>
        <a:lstStyle/>
        <a:p>
          <a:endParaRPr lang="en-US">
            <a:latin typeface="Cambria"/>
            <a:cs typeface="Cambria"/>
          </a:endParaRPr>
        </a:p>
      </dgm:t>
    </dgm:pt>
    <dgm:pt modelId="{49CAC1EE-7FC2-1A49-BDBA-BC240745C900}">
      <dgm:prSet phldrT="[Text]"/>
      <dgm:spPr/>
      <dgm:t>
        <a:bodyPr/>
        <a:lstStyle/>
        <a:p>
          <a:r>
            <a:rPr lang="en-US" dirty="0" smtClean="0">
              <a:latin typeface="Cambria"/>
              <a:cs typeface="Cambria"/>
            </a:rPr>
            <a:t>Plan</a:t>
          </a:r>
          <a:endParaRPr lang="en-US" dirty="0">
            <a:latin typeface="Cambria"/>
            <a:cs typeface="Cambria"/>
          </a:endParaRPr>
        </a:p>
      </dgm:t>
    </dgm:pt>
    <dgm:pt modelId="{3F4E3A81-80C3-0842-8B94-2E7489F70555}" type="parTrans" cxnId="{7D177908-CA29-3F4A-AF4C-EB68479563C5}">
      <dgm:prSet/>
      <dgm:spPr/>
      <dgm:t>
        <a:bodyPr/>
        <a:lstStyle/>
        <a:p>
          <a:endParaRPr lang="en-US">
            <a:latin typeface="Cambria"/>
            <a:cs typeface="Cambria"/>
          </a:endParaRPr>
        </a:p>
      </dgm:t>
    </dgm:pt>
    <dgm:pt modelId="{77A4DAC2-CFB2-1441-9229-CB5C1D3BED3A}" type="sibTrans" cxnId="{7D177908-CA29-3F4A-AF4C-EB68479563C5}">
      <dgm:prSet/>
      <dgm:spPr/>
      <dgm:t>
        <a:bodyPr/>
        <a:lstStyle/>
        <a:p>
          <a:endParaRPr lang="en-US">
            <a:latin typeface="Cambria"/>
            <a:cs typeface="Cambria"/>
          </a:endParaRPr>
        </a:p>
      </dgm:t>
    </dgm:pt>
    <dgm:pt modelId="{AC57D10D-2663-F046-B7F8-547D25E52BE5}">
      <dgm:prSet phldrT="[Text]"/>
      <dgm:spPr/>
      <dgm:t>
        <a:bodyPr/>
        <a:lstStyle/>
        <a:p>
          <a:r>
            <a:rPr lang="en-US" dirty="0" smtClean="0">
              <a:latin typeface="Cambria"/>
              <a:cs typeface="Cambria"/>
            </a:rPr>
            <a:t>Create an advising plan.</a:t>
          </a:r>
          <a:endParaRPr lang="en-US" dirty="0">
            <a:latin typeface="Cambria"/>
            <a:cs typeface="Cambria"/>
          </a:endParaRPr>
        </a:p>
      </dgm:t>
    </dgm:pt>
    <dgm:pt modelId="{5558E42C-E587-AB45-93FD-2C77723614F2}" type="parTrans" cxnId="{DB94D3A8-D674-E94E-AE5D-E4A740B6DDF1}">
      <dgm:prSet/>
      <dgm:spPr/>
      <dgm:t>
        <a:bodyPr/>
        <a:lstStyle/>
        <a:p>
          <a:endParaRPr lang="en-US">
            <a:latin typeface="Cambria"/>
            <a:cs typeface="Cambria"/>
          </a:endParaRPr>
        </a:p>
      </dgm:t>
    </dgm:pt>
    <dgm:pt modelId="{E8B47B39-042E-C34D-B113-D43E55ACB584}" type="sibTrans" cxnId="{DB94D3A8-D674-E94E-AE5D-E4A740B6DDF1}">
      <dgm:prSet/>
      <dgm:spPr/>
      <dgm:t>
        <a:bodyPr/>
        <a:lstStyle/>
        <a:p>
          <a:endParaRPr lang="en-US">
            <a:latin typeface="Cambria"/>
            <a:cs typeface="Cambria"/>
          </a:endParaRPr>
        </a:p>
      </dgm:t>
    </dgm:pt>
    <dgm:pt modelId="{28C731C5-AA85-2941-B780-C11F7C32C4AB}">
      <dgm:prSet phldrT="[Text]"/>
      <dgm:spPr/>
      <dgm:t>
        <a:bodyPr/>
        <a:lstStyle/>
        <a:p>
          <a:r>
            <a:rPr lang="en-US" dirty="0" smtClean="0">
              <a:latin typeface="Cambria"/>
              <a:cs typeface="Cambria"/>
            </a:rPr>
            <a:t>Develop</a:t>
          </a:r>
          <a:endParaRPr lang="en-US" dirty="0">
            <a:latin typeface="Cambria"/>
            <a:cs typeface="Cambria"/>
          </a:endParaRPr>
        </a:p>
      </dgm:t>
    </dgm:pt>
    <dgm:pt modelId="{F842CBC9-D155-204E-AE61-237526BC255E}" type="parTrans" cxnId="{C3C98446-AC72-3C4E-9F51-AB0EC8D3D30F}">
      <dgm:prSet/>
      <dgm:spPr/>
      <dgm:t>
        <a:bodyPr/>
        <a:lstStyle/>
        <a:p>
          <a:endParaRPr lang="en-US">
            <a:latin typeface="Cambria"/>
            <a:cs typeface="Cambria"/>
          </a:endParaRPr>
        </a:p>
      </dgm:t>
    </dgm:pt>
    <dgm:pt modelId="{F01E0892-0618-224B-85E7-D4465CCF8A9E}" type="sibTrans" cxnId="{C3C98446-AC72-3C4E-9F51-AB0EC8D3D30F}">
      <dgm:prSet/>
      <dgm:spPr/>
      <dgm:t>
        <a:bodyPr/>
        <a:lstStyle/>
        <a:p>
          <a:endParaRPr lang="en-US">
            <a:latin typeface="Cambria"/>
            <a:cs typeface="Cambria"/>
          </a:endParaRPr>
        </a:p>
      </dgm:t>
    </dgm:pt>
    <dgm:pt modelId="{23B00AEA-3D01-414F-ACEF-149CF67C3FEE}">
      <dgm:prSet phldrT="[Text]"/>
      <dgm:spPr/>
      <dgm:t>
        <a:bodyPr/>
        <a:lstStyle/>
        <a:p>
          <a:r>
            <a:rPr lang="en-US" dirty="0" smtClean="0">
              <a:latin typeface="Cambria"/>
              <a:cs typeface="Cambria"/>
            </a:rPr>
            <a:t>Develop materials to guide advisors and students.</a:t>
          </a:r>
          <a:endParaRPr lang="en-US" dirty="0">
            <a:latin typeface="Cambria"/>
            <a:cs typeface="Cambria"/>
          </a:endParaRPr>
        </a:p>
      </dgm:t>
    </dgm:pt>
    <dgm:pt modelId="{CFF115E2-E9F6-454D-81E2-2C677B214A51}" type="parTrans" cxnId="{1AEC7F63-0602-9746-94BE-A658BEC8EE2D}">
      <dgm:prSet/>
      <dgm:spPr/>
      <dgm:t>
        <a:bodyPr/>
        <a:lstStyle/>
        <a:p>
          <a:endParaRPr lang="en-US">
            <a:latin typeface="Cambria"/>
            <a:cs typeface="Cambria"/>
          </a:endParaRPr>
        </a:p>
      </dgm:t>
    </dgm:pt>
    <dgm:pt modelId="{C5C74B1A-16E7-CB41-A6CB-B710AB0DC52C}" type="sibTrans" cxnId="{1AEC7F63-0602-9746-94BE-A658BEC8EE2D}">
      <dgm:prSet/>
      <dgm:spPr/>
      <dgm:t>
        <a:bodyPr/>
        <a:lstStyle/>
        <a:p>
          <a:endParaRPr lang="en-US">
            <a:latin typeface="Cambria"/>
            <a:cs typeface="Cambria"/>
          </a:endParaRPr>
        </a:p>
      </dgm:t>
    </dgm:pt>
    <dgm:pt modelId="{8A24CF49-262D-3A4D-AA7D-9587F81C203E}">
      <dgm:prSet phldrT="[Text]"/>
      <dgm:spPr/>
      <dgm:t>
        <a:bodyPr/>
        <a:lstStyle/>
        <a:p>
          <a:r>
            <a:rPr lang="en-US" dirty="0" smtClean="0">
              <a:latin typeface="Cambria"/>
              <a:cs typeface="Cambria"/>
            </a:rPr>
            <a:t>Train</a:t>
          </a:r>
          <a:endParaRPr lang="en-US" dirty="0">
            <a:latin typeface="Cambria"/>
            <a:cs typeface="Cambria"/>
          </a:endParaRPr>
        </a:p>
      </dgm:t>
    </dgm:pt>
    <dgm:pt modelId="{C1ACB7C4-859E-0541-8C26-9347AB02076B}" type="parTrans" cxnId="{9BA30F64-EF84-2543-BAB7-EC02424103DB}">
      <dgm:prSet/>
      <dgm:spPr/>
      <dgm:t>
        <a:bodyPr/>
        <a:lstStyle/>
        <a:p>
          <a:endParaRPr lang="en-US">
            <a:latin typeface="Cambria"/>
            <a:cs typeface="Cambria"/>
          </a:endParaRPr>
        </a:p>
      </dgm:t>
    </dgm:pt>
    <dgm:pt modelId="{A12B2BC2-7151-B54B-9501-C79CF00006F7}" type="sibTrans" cxnId="{9BA30F64-EF84-2543-BAB7-EC02424103DB}">
      <dgm:prSet/>
      <dgm:spPr/>
      <dgm:t>
        <a:bodyPr/>
        <a:lstStyle/>
        <a:p>
          <a:endParaRPr lang="en-US">
            <a:latin typeface="Cambria"/>
            <a:cs typeface="Cambria"/>
          </a:endParaRPr>
        </a:p>
      </dgm:t>
    </dgm:pt>
    <dgm:pt modelId="{66B65FFF-0D60-1F4F-81AF-103A225128CE}">
      <dgm:prSet phldrT="[Text]"/>
      <dgm:spPr/>
      <dgm:t>
        <a:bodyPr/>
        <a:lstStyle/>
        <a:p>
          <a:r>
            <a:rPr lang="en-US" dirty="0" smtClean="0">
              <a:latin typeface="Cambria"/>
              <a:cs typeface="Cambria"/>
            </a:rPr>
            <a:t>Advise</a:t>
          </a:r>
          <a:endParaRPr lang="en-US" dirty="0">
            <a:latin typeface="Cambria"/>
            <a:cs typeface="Cambria"/>
          </a:endParaRPr>
        </a:p>
      </dgm:t>
    </dgm:pt>
    <dgm:pt modelId="{F5137FB8-2568-124A-96F3-1A03033F790B}" type="parTrans" cxnId="{8D1D4628-CD60-CF4C-9B78-C67BF2FAD5F5}">
      <dgm:prSet/>
      <dgm:spPr/>
      <dgm:t>
        <a:bodyPr/>
        <a:lstStyle/>
        <a:p>
          <a:endParaRPr lang="en-US">
            <a:latin typeface="Cambria"/>
            <a:cs typeface="Cambria"/>
          </a:endParaRPr>
        </a:p>
      </dgm:t>
    </dgm:pt>
    <dgm:pt modelId="{71EDF088-9323-854A-AFC0-5E06CF1CCA6F}" type="sibTrans" cxnId="{8D1D4628-CD60-CF4C-9B78-C67BF2FAD5F5}">
      <dgm:prSet/>
      <dgm:spPr/>
      <dgm:t>
        <a:bodyPr/>
        <a:lstStyle/>
        <a:p>
          <a:endParaRPr lang="en-US">
            <a:latin typeface="Cambria"/>
            <a:cs typeface="Cambria"/>
          </a:endParaRPr>
        </a:p>
      </dgm:t>
    </dgm:pt>
    <dgm:pt modelId="{9B6AE93C-CD84-4948-8B83-003D19BAC043}">
      <dgm:prSet phldrT="[Text]"/>
      <dgm:spPr/>
      <dgm:t>
        <a:bodyPr/>
        <a:lstStyle/>
        <a:p>
          <a:r>
            <a:rPr lang="en-US" dirty="0" smtClean="0">
              <a:latin typeface="Cambria"/>
              <a:cs typeface="Cambria"/>
            </a:rPr>
            <a:t>Prepare and train advising staff.</a:t>
          </a:r>
          <a:endParaRPr lang="en-US" dirty="0">
            <a:latin typeface="Cambria"/>
            <a:cs typeface="Cambria"/>
          </a:endParaRPr>
        </a:p>
      </dgm:t>
    </dgm:pt>
    <dgm:pt modelId="{6229E9FB-AE32-F446-A512-D68FEC4D9367}" type="parTrans" cxnId="{6492D11E-E17D-5A46-B0ED-738AA0E95FF1}">
      <dgm:prSet/>
      <dgm:spPr/>
      <dgm:t>
        <a:bodyPr/>
        <a:lstStyle/>
        <a:p>
          <a:endParaRPr lang="en-US">
            <a:latin typeface="Cambria"/>
            <a:cs typeface="Cambria"/>
          </a:endParaRPr>
        </a:p>
      </dgm:t>
    </dgm:pt>
    <dgm:pt modelId="{E87C9A00-D261-144F-BDEF-44670516A835}" type="sibTrans" cxnId="{6492D11E-E17D-5A46-B0ED-738AA0E95FF1}">
      <dgm:prSet/>
      <dgm:spPr/>
      <dgm:t>
        <a:bodyPr/>
        <a:lstStyle/>
        <a:p>
          <a:endParaRPr lang="en-US">
            <a:latin typeface="Cambria"/>
            <a:cs typeface="Cambria"/>
          </a:endParaRPr>
        </a:p>
      </dgm:t>
    </dgm:pt>
    <dgm:pt modelId="{B79EF332-3E7D-CE40-8223-9663F20E5651}">
      <dgm:prSet phldrT="[Text]"/>
      <dgm:spPr/>
      <dgm:t>
        <a:bodyPr/>
        <a:lstStyle/>
        <a:p>
          <a:r>
            <a:rPr lang="en-US" dirty="0" smtClean="0">
              <a:latin typeface="Cambria"/>
              <a:cs typeface="Cambria"/>
            </a:rPr>
            <a:t>Improve</a:t>
          </a:r>
          <a:endParaRPr lang="en-US" dirty="0">
            <a:latin typeface="Cambria"/>
            <a:cs typeface="Cambria"/>
          </a:endParaRPr>
        </a:p>
      </dgm:t>
    </dgm:pt>
    <dgm:pt modelId="{792E0C56-D61A-0148-8396-CD3107321888}" type="parTrans" cxnId="{6BEB27E9-D071-A346-91E0-3FE06D9C7A26}">
      <dgm:prSet/>
      <dgm:spPr/>
      <dgm:t>
        <a:bodyPr/>
        <a:lstStyle/>
        <a:p>
          <a:endParaRPr lang="en-US">
            <a:latin typeface="Cambria"/>
            <a:cs typeface="Cambria"/>
          </a:endParaRPr>
        </a:p>
      </dgm:t>
    </dgm:pt>
    <dgm:pt modelId="{5193C352-1B21-214A-86D1-F5C4ABD75BEE}" type="sibTrans" cxnId="{6BEB27E9-D071-A346-91E0-3FE06D9C7A26}">
      <dgm:prSet/>
      <dgm:spPr/>
      <dgm:t>
        <a:bodyPr/>
        <a:lstStyle/>
        <a:p>
          <a:endParaRPr lang="en-US">
            <a:latin typeface="Cambria"/>
            <a:cs typeface="Cambria"/>
          </a:endParaRPr>
        </a:p>
      </dgm:t>
    </dgm:pt>
    <dgm:pt modelId="{A2D656C6-1B62-F142-A57A-59ABB87EBAD9}">
      <dgm:prSet phldrT="[Text]"/>
      <dgm:spPr/>
      <dgm:t>
        <a:bodyPr/>
        <a:lstStyle/>
        <a:p>
          <a:r>
            <a:rPr lang="en-US" dirty="0" smtClean="0">
              <a:latin typeface="Cambria"/>
              <a:cs typeface="Cambria"/>
            </a:rPr>
            <a:t>Advise and enroll students.</a:t>
          </a:r>
          <a:endParaRPr lang="en-US" dirty="0">
            <a:latin typeface="Cambria"/>
            <a:cs typeface="Cambria"/>
          </a:endParaRPr>
        </a:p>
      </dgm:t>
    </dgm:pt>
    <dgm:pt modelId="{C4AF9807-CB9F-F44B-B067-C245CEDEDD56}" type="parTrans" cxnId="{60DFDB2E-4D37-9E4C-9884-2AF9439D8C32}">
      <dgm:prSet/>
      <dgm:spPr/>
      <dgm:t>
        <a:bodyPr/>
        <a:lstStyle/>
        <a:p>
          <a:endParaRPr lang="en-US">
            <a:latin typeface="Cambria"/>
            <a:cs typeface="Cambria"/>
          </a:endParaRPr>
        </a:p>
      </dgm:t>
    </dgm:pt>
    <dgm:pt modelId="{EADE7C19-CC66-5E4C-9CEC-76CB6A215FA0}" type="sibTrans" cxnId="{60DFDB2E-4D37-9E4C-9884-2AF9439D8C32}">
      <dgm:prSet/>
      <dgm:spPr/>
      <dgm:t>
        <a:bodyPr/>
        <a:lstStyle/>
        <a:p>
          <a:endParaRPr lang="en-US">
            <a:latin typeface="Cambria"/>
            <a:cs typeface="Cambria"/>
          </a:endParaRPr>
        </a:p>
      </dgm:t>
    </dgm:pt>
    <dgm:pt modelId="{75B8F7B6-0B45-C649-9B82-3B17C2E1A145}">
      <dgm:prSet phldrT="[Text]"/>
      <dgm:spPr/>
      <dgm:t>
        <a:bodyPr/>
        <a:lstStyle/>
        <a:p>
          <a:r>
            <a:rPr lang="en-US" dirty="0" smtClean="0">
              <a:latin typeface="Cambria"/>
              <a:cs typeface="Cambria"/>
            </a:rPr>
            <a:t>Evaluate progress and use data for continuous improvement.</a:t>
          </a:r>
          <a:endParaRPr lang="en-US" dirty="0">
            <a:latin typeface="Cambria"/>
            <a:cs typeface="Cambria"/>
          </a:endParaRPr>
        </a:p>
      </dgm:t>
    </dgm:pt>
    <dgm:pt modelId="{ED253158-A7F4-0148-87F8-125D582B83B3}" type="parTrans" cxnId="{5CFD4E38-71EC-634D-B1A4-20E400748AAF}">
      <dgm:prSet/>
      <dgm:spPr/>
      <dgm:t>
        <a:bodyPr/>
        <a:lstStyle/>
        <a:p>
          <a:endParaRPr lang="en-US">
            <a:latin typeface="Cambria"/>
            <a:cs typeface="Cambria"/>
          </a:endParaRPr>
        </a:p>
      </dgm:t>
    </dgm:pt>
    <dgm:pt modelId="{EC785A0B-9933-C24A-A9A8-3D9BAB01007E}" type="sibTrans" cxnId="{5CFD4E38-71EC-634D-B1A4-20E400748AAF}">
      <dgm:prSet/>
      <dgm:spPr/>
      <dgm:t>
        <a:bodyPr/>
        <a:lstStyle/>
        <a:p>
          <a:endParaRPr lang="en-US">
            <a:latin typeface="Cambria"/>
            <a:cs typeface="Cambria"/>
          </a:endParaRPr>
        </a:p>
      </dgm:t>
    </dgm:pt>
    <dgm:pt modelId="{E7B89E2F-ED8F-0C40-90A2-F42734D5D4B9}" type="pres">
      <dgm:prSet presAssocID="{D90C6533-9FDA-6E45-B853-23740514B5F4}" presName="linearFlow" presStyleCnt="0">
        <dgm:presLayoutVars>
          <dgm:dir/>
          <dgm:animLvl val="lvl"/>
          <dgm:resizeHandles val="exact"/>
        </dgm:presLayoutVars>
      </dgm:prSet>
      <dgm:spPr/>
      <dgm:t>
        <a:bodyPr/>
        <a:lstStyle/>
        <a:p>
          <a:endParaRPr lang="en-US"/>
        </a:p>
      </dgm:t>
    </dgm:pt>
    <dgm:pt modelId="{A34FDAC3-C96C-1642-8E20-ED273A94402B}" type="pres">
      <dgm:prSet presAssocID="{7F161AF6-751B-5344-894E-3D3EBF884EDC}" presName="composite" presStyleCnt="0"/>
      <dgm:spPr/>
    </dgm:pt>
    <dgm:pt modelId="{F2DD0458-5977-4E44-8604-408BB4A3C490}" type="pres">
      <dgm:prSet presAssocID="{7F161AF6-751B-5344-894E-3D3EBF884EDC}" presName="parentText" presStyleLbl="alignNode1" presStyleIdx="0" presStyleCnt="6">
        <dgm:presLayoutVars>
          <dgm:chMax val="1"/>
          <dgm:bulletEnabled val="1"/>
        </dgm:presLayoutVars>
      </dgm:prSet>
      <dgm:spPr/>
      <dgm:t>
        <a:bodyPr/>
        <a:lstStyle/>
        <a:p>
          <a:endParaRPr lang="en-US"/>
        </a:p>
      </dgm:t>
    </dgm:pt>
    <dgm:pt modelId="{74E529AC-ACCB-9B42-A912-800DD1E917FC}" type="pres">
      <dgm:prSet presAssocID="{7F161AF6-751B-5344-894E-3D3EBF884EDC}" presName="descendantText" presStyleLbl="alignAcc1" presStyleIdx="0" presStyleCnt="6">
        <dgm:presLayoutVars>
          <dgm:bulletEnabled val="1"/>
        </dgm:presLayoutVars>
      </dgm:prSet>
      <dgm:spPr/>
      <dgm:t>
        <a:bodyPr/>
        <a:lstStyle/>
        <a:p>
          <a:endParaRPr lang="en-US"/>
        </a:p>
      </dgm:t>
    </dgm:pt>
    <dgm:pt modelId="{468F5E2A-270E-8145-9E41-B5C9450EB333}" type="pres">
      <dgm:prSet presAssocID="{7A4740DD-CB60-7942-97FB-E79782AB904B}" presName="sp" presStyleCnt="0"/>
      <dgm:spPr/>
    </dgm:pt>
    <dgm:pt modelId="{6983A0B6-5C70-1B4F-9524-D87C1E67FFEE}" type="pres">
      <dgm:prSet presAssocID="{49CAC1EE-7FC2-1A49-BDBA-BC240745C900}" presName="composite" presStyleCnt="0"/>
      <dgm:spPr/>
    </dgm:pt>
    <dgm:pt modelId="{EEFF3F69-ED24-6441-9BDA-A47BBDFBAB5C}" type="pres">
      <dgm:prSet presAssocID="{49CAC1EE-7FC2-1A49-BDBA-BC240745C900}" presName="parentText" presStyleLbl="alignNode1" presStyleIdx="1" presStyleCnt="6">
        <dgm:presLayoutVars>
          <dgm:chMax val="1"/>
          <dgm:bulletEnabled val="1"/>
        </dgm:presLayoutVars>
      </dgm:prSet>
      <dgm:spPr/>
      <dgm:t>
        <a:bodyPr/>
        <a:lstStyle/>
        <a:p>
          <a:endParaRPr lang="en-US"/>
        </a:p>
      </dgm:t>
    </dgm:pt>
    <dgm:pt modelId="{6C7BA1D1-FCF1-5C40-A4FE-6823349945A7}" type="pres">
      <dgm:prSet presAssocID="{49CAC1EE-7FC2-1A49-BDBA-BC240745C900}" presName="descendantText" presStyleLbl="alignAcc1" presStyleIdx="1" presStyleCnt="6">
        <dgm:presLayoutVars>
          <dgm:bulletEnabled val="1"/>
        </dgm:presLayoutVars>
      </dgm:prSet>
      <dgm:spPr/>
      <dgm:t>
        <a:bodyPr/>
        <a:lstStyle/>
        <a:p>
          <a:endParaRPr lang="en-US"/>
        </a:p>
      </dgm:t>
    </dgm:pt>
    <dgm:pt modelId="{8CA5293C-6937-A049-ABEB-E4403006CA38}" type="pres">
      <dgm:prSet presAssocID="{77A4DAC2-CFB2-1441-9229-CB5C1D3BED3A}" presName="sp" presStyleCnt="0"/>
      <dgm:spPr/>
    </dgm:pt>
    <dgm:pt modelId="{5ED1CD0C-F974-3E45-8F66-8BF87EE2DCE0}" type="pres">
      <dgm:prSet presAssocID="{28C731C5-AA85-2941-B780-C11F7C32C4AB}" presName="composite" presStyleCnt="0"/>
      <dgm:spPr/>
    </dgm:pt>
    <dgm:pt modelId="{FC1FD0E8-EA5A-CF4D-BF8B-00518C7D2BD0}" type="pres">
      <dgm:prSet presAssocID="{28C731C5-AA85-2941-B780-C11F7C32C4AB}" presName="parentText" presStyleLbl="alignNode1" presStyleIdx="2" presStyleCnt="6">
        <dgm:presLayoutVars>
          <dgm:chMax val="1"/>
          <dgm:bulletEnabled val="1"/>
        </dgm:presLayoutVars>
      </dgm:prSet>
      <dgm:spPr/>
      <dgm:t>
        <a:bodyPr/>
        <a:lstStyle/>
        <a:p>
          <a:endParaRPr lang="en-US"/>
        </a:p>
      </dgm:t>
    </dgm:pt>
    <dgm:pt modelId="{8138A709-4103-9941-BD57-649006FDB3BE}" type="pres">
      <dgm:prSet presAssocID="{28C731C5-AA85-2941-B780-C11F7C32C4AB}" presName="descendantText" presStyleLbl="alignAcc1" presStyleIdx="2" presStyleCnt="6">
        <dgm:presLayoutVars>
          <dgm:bulletEnabled val="1"/>
        </dgm:presLayoutVars>
      </dgm:prSet>
      <dgm:spPr/>
      <dgm:t>
        <a:bodyPr/>
        <a:lstStyle/>
        <a:p>
          <a:endParaRPr lang="en-US"/>
        </a:p>
      </dgm:t>
    </dgm:pt>
    <dgm:pt modelId="{95FB4A57-7B6A-2848-B7A7-80A736E2DE28}" type="pres">
      <dgm:prSet presAssocID="{F01E0892-0618-224B-85E7-D4465CCF8A9E}" presName="sp" presStyleCnt="0"/>
      <dgm:spPr/>
    </dgm:pt>
    <dgm:pt modelId="{45032783-B3A7-1A44-8D95-08C178416D38}" type="pres">
      <dgm:prSet presAssocID="{8A24CF49-262D-3A4D-AA7D-9587F81C203E}" presName="composite" presStyleCnt="0"/>
      <dgm:spPr/>
    </dgm:pt>
    <dgm:pt modelId="{D4E882DA-D1BD-9647-8A56-28476039FE6F}" type="pres">
      <dgm:prSet presAssocID="{8A24CF49-262D-3A4D-AA7D-9587F81C203E}" presName="parentText" presStyleLbl="alignNode1" presStyleIdx="3" presStyleCnt="6">
        <dgm:presLayoutVars>
          <dgm:chMax val="1"/>
          <dgm:bulletEnabled val="1"/>
        </dgm:presLayoutVars>
      </dgm:prSet>
      <dgm:spPr/>
      <dgm:t>
        <a:bodyPr/>
        <a:lstStyle/>
        <a:p>
          <a:endParaRPr lang="en-US"/>
        </a:p>
      </dgm:t>
    </dgm:pt>
    <dgm:pt modelId="{2FDE5157-569E-574D-B230-D9B727A4CAA9}" type="pres">
      <dgm:prSet presAssocID="{8A24CF49-262D-3A4D-AA7D-9587F81C203E}" presName="descendantText" presStyleLbl="alignAcc1" presStyleIdx="3" presStyleCnt="6">
        <dgm:presLayoutVars>
          <dgm:bulletEnabled val="1"/>
        </dgm:presLayoutVars>
      </dgm:prSet>
      <dgm:spPr/>
      <dgm:t>
        <a:bodyPr/>
        <a:lstStyle/>
        <a:p>
          <a:endParaRPr lang="en-US"/>
        </a:p>
      </dgm:t>
    </dgm:pt>
    <dgm:pt modelId="{6A8A5F36-7FF5-D041-AF13-AD523C6B8129}" type="pres">
      <dgm:prSet presAssocID="{A12B2BC2-7151-B54B-9501-C79CF00006F7}" presName="sp" presStyleCnt="0"/>
      <dgm:spPr/>
    </dgm:pt>
    <dgm:pt modelId="{BF5C03FC-F13F-404E-AF86-960F48EF2B3D}" type="pres">
      <dgm:prSet presAssocID="{66B65FFF-0D60-1F4F-81AF-103A225128CE}" presName="composite" presStyleCnt="0"/>
      <dgm:spPr/>
    </dgm:pt>
    <dgm:pt modelId="{1B03593A-9E37-BC48-A9A7-0F7E79BC925B}" type="pres">
      <dgm:prSet presAssocID="{66B65FFF-0D60-1F4F-81AF-103A225128CE}" presName="parentText" presStyleLbl="alignNode1" presStyleIdx="4" presStyleCnt="6">
        <dgm:presLayoutVars>
          <dgm:chMax val="1"/>
          <dgm:bulletEnabled val="1"/>
        </dgm:presLayoutVars>
      </dgm:prSet>
      <dgm:spPr/>
      <dgm:t>
        <a:bodyPr/>
        <a:lstStyle/>
        <a:p>
          <a:endParaRPr lang="en-US"/>
        </a:p>
      </dgm:t>
    </dgm:pt>
    <dgm:pt modelId="{C06ACDBB-6959-864E-893D-0CB62F93C2D2}" type="pres">
      <dgm:prSet presAssocID="{66B65FFF-0D60-1F4F-81AF-103A225128CE}" presName="descendantText" presStyleLbl="alignAcc1" presStyleIdx="4" presStyleCnt="6">
        <dgm:presLayoutVars>
          <dgm:bulletEnabled val="1"/>
        </dgm:presLayoutVars>
      </dgm:prSet>
      <dgm:spPr/>
      <dgm:t>
        <a:bodyPr/>
        <a:lstStyle/>
        <a:p>
          <a:endParaRPr lang="en-US"/>
        </a:p>
      </dgm:t>
    </dgm:pt>
    <dgm:pt modelId="{E90C695D-C88C-E54E-BD19-978DF2BFEDBE}" type="pres">
      <dgm:prSet presAssocID="{71EDF088-9323-854A-AFC0-5E06CF1CCA6F}" presName="sp" presStyleCnt="0"/>
      <dgm:spPr/>
    </dgm:pt>
    <dgm:pt modelId="{87361024-8F34-564F-BFB5-0351CE01DC22}" type="pres">
      <dgm:prSet presAssocID="{B79EF332-3E7D-CE40-8223-9663F20E5651}" presName="composite" presStyleCnt="0"/>
      <dgm:spPr/>
    </dgm:pt>
    <dgm:pt modelId="{F7268969-A073-8246-A946-FFD9859F721A}" type="pres">
      <dgm:prSet presAssocID="{B79EF332-3E7D-CE40-8223-9663F20E5651}" presName="parentText" presStyleLbl="alignNode1" presStyleIdx="5" presStyleCnt="6">
        <dgm:presLayoutVars>
          <dgm:chMax val="1"/>
          <dgm:bulletEnabled val="1"/>
        </dgm:presLayoutVars>
      </dgm:prSet>
      <dgm:spPr/>
      <dgm:t>
        <a:bodyPr/>
        <a:lstStyle/>
        <a:p>
          <a:endParaRPr lang="en-US"/>
        </a:p>
      </dgm:t>
    </dgm:pt>
    <dgm:pt modelId="{F34A6A59-E4C7-9346-A706-2CB2CA1CAC39}" type="pres">
      <dgm:prSet presAssocID="{B79EF332-3E7D-CE40-8223-9663F20E5651}" presName="descendantText" presStyleLbl="alignAcc1" presStyleIdx="5" presStyleCnt="6">
        <dgm:presLayoutVars>
          <dgm:bulletEnabled val="1"/>
        </dgm:presLayoutVars>
      </dgm:prSet>
      <dgm:spPr/>
      <dgm:t>
        <a:bodyPr/>
        <a:lstStyle/>
        <a:p>
          <a:endParaRPr lang="en-US"/>
        </a:p>
      </dgm:t>
    </dgm:pt>
  </dgm:ptLst>
  <dgm:cxnLst>
    <dgm:cxn modelId="{9BA30F64-EF84-2543-BAB7-EC02424103DB}" srcId="{D90C6533-9FDA-6E45-B853-23740514B5F4}" destId="{8A24CF49-262D-3A4D-AA7D-9587F81C203E}" srcOrd="3" destOrd="0" parTransId="{C1ACB7C4-859E-0541-8C26-9347AB02076B}" sibTransId="{A12B2BC2-7151-B54B-9501-C79CF00006F7}"/>
    <dgm:cxn modelId="{60DFDB2E-4D37-9E4C-9884-2AF9439D8C32}" srcId="{66B65FFF-0D60-1F4F-81AF-103A225128CE}" destId="{A2D656C6-1B62-F142-A57A-59ABB87EBAD9}" srcOrd="0" destOrd="0" parTransId="{C4AF9807-CB9F-F44B-B067-C245CEDEDD56}" sibTransId="{EADE7C19-CC66-5E4C-9CEC-76CB6A215FA0}"/>
    <dgm:cxn modelId="{6BEB27E9-D071-A346-91E0-3FE06D9C7A26}" srcId="{D90C6533-9FDA-6E45-B853-23740514B5F4}" destId="{B79EF332-3E7D-CE40-8223-9663F20E5651}" srcOrd="5" destOrd="0" parTransId="{792E0C56-D61A-0148-8396-CD3107321888}" sibTransId="{5193C352-1B21-214A-86D1-F5C4ABD75BEE}"/>
    <dgm:cxn modelId="{DB94D3A8-D674-E94E-AE5D-E4A740B6DDF1}" srcId="{49CAC1EE-7FC2-1A49-BDBA-BC240745C900}" destId="{AC57D10D-2663-F046-B7F8-547D25E52BE5}" srcOrd="0" destOrd="0" parTransId="{5558E42C-E587-AB45-93FD-2C77723614F2}" sibTransId="{E8B47B39-042E-C34D-B113-D43E55ACB584}"/>
    <dgm:cxn modelId="{8D1D4628-CD60-CF4C-9B78-C67BF2FAD5F5}" srcId="{D90C6533-9FDA-6E45-B853-23740514B5F4}" destId="{66B65FFF-0D60-1F4F-81AF-103A225128CE}" srcOrd="4" destOrd="0" parTransId="{F5137FB8-2568-124A-96F3-1A03033F790B}" sibTransId="{71EDF088-9323-854A-AFC0-5E06CF1CCA6F}"/>
    <dgm:cxn modelId="{845F4CFB-4962-1240-8E93-CF95DAC787D1}" srcId="{7F161AF6-751B-5344-894E-3D3EBF884EDC}" destId="{9290EB6E-BB0B-5C4C-BD4C-EA0B76A0FC8C}" srcOrd="0" destOrd="0" parTransId="{06F8FCD3-BA26-A540-868F-8BD6DCC08827}" sibTransId="{92F5FF44-3BF9-614A-A904-C0304720CB0C}"/>
    <dgm:cxn modelId="{7D177908-CA29-3F4A-AF4C-EB68479563C5}" srcId="{D90C6533-9FDA-6E45-B853-23740514B5F4}" destId="{49CAC1EE-7FC2-1A49-BDBA-BC240745C900}" srcOrd="1" destOrd="0" parTransId="{3F4E3A81-80C3-0842-8B94-2E7489F70555}" sibTransId="{77A4DAC2-CFB2-1441-9229-CB5C1D3BED3A}"/>
    <dgm:cxn modelId="{33A9C0F1-B67F-8F40-9984-E153569AA532}" type="presOf" srcId="{AC57D10D-2663-F046-B7F8-547D25E52BE5}" destId="{6C7BA1D1-FCF1-5C40-A4FE-6823349945A7}" srcOrd="0" destOrd="0" presId="urn:microsoft.com/office/officeart/2005/8/layout/chevron2"/>
    <dgm:cxn modelId="{8A6C61F5-EF47-BD40-BF62-BFC44C2E7280}" type="presOf" srcId="{66B65FFF-0D60-1F4F-81AF-103A225128CE}" destId="{1B03593A-9E37-BC48-A9A7-0F7E79BC925B}" srcOrd="0" destOrd="0" presId="urn:microsoft.com/office/officeart/2005/8/layout/chevron2"/>
    <dgm:cxn modelId="{1AEC7F63-0602-9746-94BE-A658BEC8EE2D}" srcId="{28C731C5-AA85-2941-B780-C11F7C32C4AB}" destId="{23B00AEA-3D01-414F-ACEF-149CF67C3FEE}" srcOrd="0" destOrd="0" parTransId="{CFF115E2-E9F6-454D-81E2-2C677B214A51}" sibTransId="{C5C74B1A-16E7-CB41-A6CB-B710AB0DC52C}"/>
    <dgm:cxn modelId="{10733D75-323E-1047-AB61-77C0BBAD348D}" type="presOf" srcId="{A2D656C6-1B62-F142-A57A-59ABB87EBAD9}" destId="{C06ACDBB-6959-864E-893D-0CB62F93C2D2}" srcOrd="0" destOrd="0" presId="urn:microsoft.com/office/officeart/2005/8/layout/chevron2"/>
    <dgm:cxn modelId="{240BF9CD-6F56-9C44-AD9F-EBBEE504FDF5}" type="presOf" srcId="{9290EB6E-BB0B-5C4C-BD4C-EA0B76A0FC8C}" destId="{74E529AC-ACCB-9B42-A912-800DD1E917FC}" srcOrd="0" destOrd="0" presId="urn:microsoft.com/office/officeart/2005/8/layout/chevron2"/>
    <dgm:cxn modelId="{617903F2-270A-7B4F-9AB1-784A4CA3196C}" type="presOf" srcId="{9B6AE93C-CD84-4948-8B83-003D19BAC043}" destId="{2FDE5157-569E-574D-B230-D9B727A4CAA9}" srcOrd="0" destOrd="0" presId="urn:microsoft.com/office/officeart/2005/8/layout/chevron2"/>
    <dgm:cxn modelId="{8337B8C9-7B68-F047-9419-01D5A80364A8}" srcId="{D90C6533-9FDA-6E45-B853-23740514B5F4}" destId="{7F161AF6-751B-5344-894E-3D3EBF884EDC}" srcOrd="0" destOrd="0" parTransId="{B6FF6346-C184-0741-BDD9-9AF0B9AA2885}" sibTransId="{7A4740DD-CB60-7942-97FB-E79782AB904B}"/>
    <dgm:cxn modelId="{22B447A1-BA17-0F46-9B2D-2E7E8AB180AC}" type="presOf" srcId="{B79EF332-3E7D-CE40-8223-9663F20E5651}" destId="{F7268969-A073-8246-A946-FFD9859F721A}" srcOrd="0" destOrd="0" presId="urn:microsoft.com/office/officeart/2005/8/layout/chevron2"/>
    <dgm:cxn modelId="{1E1DDDDC-4360-E94F-8DE9-94A63EF42A45}" type="presOf" srcId="{8A24CF49-262D-3A4D-AA7D-9587F81C203E}" destId="{D4E882DA-D1BD-9647-8A56-28476039FE6F}" srcOrd="0" destOrd="0" presId="urn:microsoft.com/office/officeart/2005/8/layout/chevron2"/>
    <dgm:cxn modelId="{9D728813-EBE6-F743-82C3-6FF2C2BFA493}" type="presOf" srcId="{28C731C5-AA85-2941-B780-C11F7C32C4AB}" destId="{FC1FD0E8-EA5A-CF4D-BF8B-00518C7D2BD0}" srcOrd="0" destOrd="0" presId="urn:microsoft.com/office/officeart/2005/8/layout/chevron2"/>
    <dgm:cxn modelId="{C3C98446-AC72-3C4E-9F51-AB0EC8D3D30F}" srcId="{D90C6533-9FDA-6E45-B853-23740514B5F4}" destId="{28C731C5-AA85-2941-B780-C11F7C32C4AB}" srcOrd="2" destOrd="0" parTransId="{F842CBC9-D155-204E-AE61-237526BC255E}" sibTransId="{F01E0892-0618-224B-85E7-D4465CCF8A9E}"/>
    <dgm:cxn modelId="{04EE504A-5200-0F4E-A1EB-1982896D3B97}" type="presOf" srcId="{75B8F7B6-0B45-C649-9B82-3B17C2E1A145}" destId="{F34A6A59-E4C7-9346-A706-2CB2CA1CAC39}" srcOrd="0" destOrd="0" presId="urn:microsoft.com/office/officeart/2005/8/layout/chevron2"/>
    <dgm:cxn modelId="{F5852E57-9DC3-C24B-8986-150732FAF65C}" type="presOf" srcId="{D90C6533-9FDA-6E45-B853-23740514B5F4}" destId="{E7B89E2F-ED8F-0C40-90A2-F42734D5D4B9}" srcOrd="0" destOrd="0" presId="urn:microsoft.com/office/officeart/2005/8/layout/chevron2"/>
    <dgm:cxn modelId="{CEFADD0B-D316-5246-937D-16A77AD91262}" type="presOf" srcId="{7F161AF6-751B-5344-894E-3D3EBF884EDC}" destId="{F2DD0458-5977-4E44-8604-408BB4A3C490}" srcOrd="0" destOrd="0" presId="urn:microsoft.com/office/officeart/2005/8/layout/chevron2"/>
    <dgm:cxn modelId="{F6B94017-801B-7D4F-83CD-17DE0E225AFC}" type="presOf" srcId="{49CAC1EE-7FC2-1A49-BDBA-BC240745C900}" destId="{EEFF3F69-ED24-6441-9BDA-A47BBDFBAB5C}" srcOrd="0" destOrd="0" presId="urn:microsoft.com/office/officeart/2005/8/layout/chevron2"/>
    <dgm:cxn modelId="{6492D11E-E17D-5A46-B0ED-738AA0E95FF1}" srcId="{8A24CF49-262D-3A4D-AA7D-9587F81C203E}" destId="{9B6AE93C-CD84-4948-8B83-003D19BAC043}" srcOrd="0" destOrd="0" parTransId="{6229E9FB-AE32-F446-A512-D68FEC4D9367}" sibTransId="{E87C9A00-D261-144F-BDEF-44670516A835}"/>
    <dgm:cxn modelId="{5CFD4E38-71EC-634D-B1A4-20E400748AAF}" srcId="{B79EF332-3E7D-CE40-8223-9663F20E5651}" destId="{75B8F7B6-0B45-C649-9B82-3B17C2E1A145}" srcOrd="0" destOrd="0" parTransId="{ED253158-A7F4-0148-87F8-125D582B83B3}" sibTransId="{EC785A0B-9933-C24A-A9A8-3D9BAB01007E}"/>
    <dgm:cxn modelId="{CC8E7C9E-3CA9-E541-9EB4-370B98320FBF}" type="presOf" srcId="{23B00AEA-3D01-414F-ACEF-149CF67C3FEE}" destId="{8138A709-4103-9941-BD57-649006FDB3BE}" srcOrd="0" destOrd="0" presId="urn:microsoft.com/office/officeart/2005/8/layout/chevron2"/>
    <dgm:cxn modelId="{D958764F-0E23-224D-9CED-8D8491B8E0F4}" type="presParOf" srcId="{E7B89E2F-ED8F-0C40-90A2-F42734D5D4B9}" destId="{A34FDAC3-C96C-1642-8E20-ED273A94402B}" srcOrd="0" destOrd="0" presId="urn:microsoft.com/office/officeart/2005/8/layout/chevron2"/>
    <dgm:cxn modelId="{6E271431-21B7-C844-AEEB-8DE0CE542328}" type="presParOf" srcId="{A34FDAC3-C96C-1642-8E20-ED273A94402B}" destId="{F2DD0458-5977-4E44-8604-408BB4A3C490}" srcOrd="0" destOrd="0" presId="urn:microsoft.com/office/officeart/2005/8/layout/chevron2"/>
    <dgm:cxn modelId="{53881F83-B474-604F-8E71-7BA0040AAC53}" type="presParOf" srcId="{A34FDAC3-C96C-1642-8E20-ED273A94402B}" destId="{74E529AC-ACCB-9B42-A912-800DD1E917FC}" srcOrd="1" destOrd="0" presId="urn:microsoft.com/office/officeart/2005/8/layout/chevron2"/>
    <dgm:cxn modelId="{D219AACD-5060-7B4D-BBF3-D5809FF32126}" type="presParOf" srcId="{E7B89E2F-ED8F-0C40-90A2-F42734D5D4B9}" destId="{468F5E2A-270E-8145-9E41-B5C9450EB333}" srcOrd="1" destOrd="0" presId="urn:microsoft.com/office/officeart/2005/8/layout/chevron2"/>
    <dgm:cxn modelId="{2D00B34F-0337-CC43-AA9A-2E3C2B70BFAE}" type="presParOf" srcId="{E7B89E2F-ED8F-0C40-90A2-F42734D5D4B9}" destId="{6983A0B6-5C70-1B4F-9524-D87C1E67FFEE}" srcOrd="2" destOrd="0" presId="urn:microsoft.com/office/officeart/2005/8/layout/chevron2"/>
    <dgm:cxn modelId="{6AEF6ED8-E044-8B41-8D45-8C02DD724031}" type="presParOf" srcId="{6983A0B6-5C70-1B4F-9524-D87C1E67FFEE}" destId="{EEFF3F69-ED24-6441-9BDA-A47BBDFBAB5C}" srcOrd="0" destOrd="0" presId="urn:microsoft.com/office/officeart/2005/8/layout/chevron2"/>
    <dgm:cxn modelId="{F8A9339D-6D49-DC43-8525-0015F7D18DA1}" type="presParOf" srcId="{6983A0B6-5C70-1B4F-9524-D87C1E67FFEE}" destId="{6C7BA1D1-FCF1-5C40-A4FE-6823349945A7}" srcOrd="1" destOrd="0" presId="urn:microsoft.com/office/officeart/2005/8/layout/chevron2"/>
    <dgm:cxn modelId="{F51F4EFE-DC84-F04C-8C3E-F6C32963A690}" type="presParOf" srcId="{E7B89E2F-ED8F-0C40-90A2-F42734D5D4B9}" destId="{8CA5293C-6937-A049-ABEB-E4403006CA38}" srcOrd="3" destOrd="0" presId="urn:microsoft.com/office/officeart/2005/8/layout/chevron2"/>
    <dgm:cxn modelId="{7BA6D2F8-ADDB-AD44-861A-7D40A3F541DF}" type="presParOf" srcId="{E7B89E2F-ED8F-0C40-90A2-F42734D5D4B9}" destId="{5ED1CD0C-F974-3E45-8F66-8BF87EE2DCE0}" srcOrd="4" destOrd="0" presId="urn:microsoft.com/office/officeart/2005/8/layout/chevron2"/>
    <dgm:cxn modelId="{FD7379C4-E05F-4641-9DCF-C7F03773E16B}" type="presParOf" srcId="{5ED1CD0C-F974-3E45-8F66-8BF87EE2DCE0}" destId="{FC1FD0E8-EA5A-CF4D-BF8B-00518C7D2BD0}" srcOrd="0" destOrd="0" presId="urn:microsoft.com/office/officeart/2005/8/layout/chevron2"/>
    <dgm:cxn modelId="{475EB1B3-0857-D340-B0DA-C83212CB9627}" type="presParOf" srcId="{5ED1CD0C-F974-3E45-8F66-8BF87EE2DCE0}" destId="{8138A709-4103-9941-BD57-649006FDB3BE}" srcOrd="1" destOrd="0" presId="urn:microsoft.com/office/officeart/2005/8/layout/chevron2"/>
    <dgm:cxn modelId="{07068574-1965-2446-AF06-F1FC7953B8D5}" type="presParOf" srcId="{E7B89E2F-ED8F-0C40-90A2-F42734D5D4B9}" destId="{95FB4A57-7B6A-2848-B7A7-80A736E2DE28}" srcOrd="5" destOrd="0" presId="urn:microsoft.com/office/officeart/2005/8/layout/chevron2"/>
    <dgm:cxn modelId="{1CCD9517-0B04-7B48-8333-5F134D678079}" type="presParOf" srcId="{E7B89E2F-ED8F-0C40-90A2-F42734D5D4B9}" destId="{45032783-B3A7-1A44-8D95-08C178416D38}" srcOrd="6" destOrd="0" presId="urn:microsoft.com/office/officeart/2005/8/layout/chevron2"/>
    <dgm:cxn modelId="{165486D2-4AA6-924D-801E-36ECE1CC0E09}" type="presParOf" srcId="{45032783-B3A7-1A44-8D95-08C178416D38}" destId="{D4E882DA-D1BD-9647-8A56-28476039FE6F}" srcOrd="0" destOrd="0" presId="urn:microsoft.com/office/officeart/2005/8/layout/chevron2"/>
    <dgm:cxn modelId="{B8E27DBF-D423-614D-B533-9C99B416E944}" type="presParOf" srcId="{45032783-B3A7-1A44-8D95-08C178416D38}" destId="{2FDE5157-569E-574D-B230-D9B727A4CAA9}" srcOrd="1" destOrd="0" presId="urn:microsoft.com/office/officeart/2005/8/layout/chevron2"/>
    <dgm:cxn modelId="{DAFADA74-143D-9F40-9B06-36A1593B36EC}" type="presParOf" srcId="{E7B89E2F-ED8F-0C40-90A2-F42734D5D4B9}" destId="{6A8A5F36-7FF5-D041-AF13-AD523C6B8129}" srcOrd="7" destOrd="0" presId="urn:microsoft.com/office/officeart/2005/8/layout/chevron2"/>
    <dgm:cxn modelId="{C83684B0-38F1-7B46-91A3-B49927D5A744}" type="presParOf" srcId="{E7B89E2F-ED8F-0C40-90A2-F42734D5D4B9}" destId="{BF5C03FC-F13F-404E-AF86-960F48EF2B3D}" srcOrd="8" destOrd="0" presId="urn:microsoft.com/office/officeart/2005/8/layout/chevron2"/>
    <dgm:cxn modelId="{AA098E22-AC55-C645-B17D-27D56D8470F6}" type="presParOf" srcId="{BF5C03FC-F13F-404E-AF86-960F48EF2B3D}" destId="{1B03593A-9E37-BC48-A9A7-0F7E79BC925B}" srcOrd="0" destOrd="0" presId="urn:microsoft.com/office/officeart/2005/8/layout/chevron2"/>
    <dgm:cxn modelId="{68109B56-44B8-9C4B-97F7-9EF747DDE86F}" type="presParOf" srcId="{BF5C03FC-F13F-404E-AF86-960F48EF2B3D}" destId="{C06ACDBB-6959-864E-893D-0CB62F93C2D2}" srcOrd="1" destOrd="0" presId="urn:microsoft.com/office/officeart/2005/8/layout/chevron2"/>
    <dgm:cxn modelId="{616B80C7-75BF-5D4E-B9E3-99F0620B9536}" type="presParOf" srcId="{E7B89E2F-ED8F-0C40-90A2-F42734D5D4B9}" destId="{E90C695D-C88C-E54E-BD19-978DF2BFEDBE}" srcOrd="9" destOrd="0" presId="urn:microsoft.com/office/officeart/2005/8/layout/chevron2"/>
    <dgm:cxn modelId="{F5A67E2F-1BF1-664E-BE4B-324496ED29CD}" type="presParOf" srcId="{E7B89E2F-ED8F-0C40-90A2-F42734D5D4B9}" destId="{87361024-8F34-564F-BFB5-0351CE01DC22}" srcOrd="10" destOrd="0" presId="urn:microsoft.com/office/officeart/2005/8/layout/chevron2"/>
    <dgm:cxn modelId="{18C2C38D-CCF7-1641-97B3-A816037983BC}" type="presParOf" srcId="{87361024-8F34-564F-BFB5-0351CE01DC22}" destId="{F7268969-A073-8246-A946-FFD9859F721A}" srcOrd="0" destOrd="0" presId="urn:microsoft.com/office/officeart/2005/8/layout/chevron2"/>
    <dgm:cxn modelId="{4C7E15CB-5A35-6A4B-B33B-B910A100D031}" type="presParOf" srcId="{87361024-8F34-564F-BFB5-0351CE01DC22}" destId="{F34A6A59-E4C7-9346-A706-2CB2CA1CAC3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0C6533-9FDA-6E45-B853-23740514B5F4}" type="doc">
      <dgm:prSet loTypeId="urn:microsoft.com/office/officeart/2005/8/layout/chevron2" loCatId="" qsTypeId="urn:microsoft.com/office/officeart/2005/8/quickstyle/simple4" qsCatId="simple" csTypeId="urn:microsoft.com/office/officeart/2005/8/colors/accent3_2" csCatId="accent3" phldr="1"/>
      <dgm:spPr/>
      <dgm:t>
        <a:bodyPr/>
        <a:lstStyle/>
        <a:p>
          <a:endParaRPr lang="en-US"/>
        </a:p>
      </dgm:t>
    </dgm:pt>
    <dgm:pt modelId="{7F161AF6-751B-5344-894E-3D3EBF884EDC}">
      <dgm:prSet phldrT="[Text]" custT="1"/>
      <dgm:spPr/>
      <dgm:t>
        <a:bodyPr/>
        <a:lstStyle/>
        <a:p>
          <a:r>
            <a:rPr lang="en-US" sz="4800" dirty="0" smtClean="0">
              <a:latin typeface="Cambria"/>
              <a:cs typeface="Cambria"/>
            </a:rPr>
            <a:t>Engage</a:t>
          </a:r>
          <a:endParaRPr lang="en-US" sz="4800" dirty="0">
            <a:latin typeface="Cambria"/>
            <a:cs typeface="Cambria"/>
          </a:endParaRPr>
        </a:p>
      </dgm:t>
    </dgm:pt>
    <dgm:pt modelId="{B6FF6346-C184-0741-BDD9-9AF0B9AA2885}" type="parTrans" cxnId="{8337B8C9-7B68-F047-9419-01D5A80364A8}">
      <dgm:prSet/>
      <dgm:spPr/>
      <dgm:t>
        <a:bodyPr/>
        <a:lstStyle/>
        <a:p>
          <a:endParaRPr lang="en-US">
            <a:latin typeface="Cambria"/>
            <a:cs typeface="Cambria"/>
          </a:endParaRPr>
        </a:p>
      </dgm:t>
    </dgm:pt>
    <dgm:pt modelId="{7A4740DD-CB60-7942-97FB-E79782AB904B}" type="sibTrans" cxnId="{8337B8C9-7B68-F047-9419-01D5A80364A8}">
      <dgm:prSet/>
      <dgm:spPr/>
      <dgm:t>
        <a:bodyPr/>
        <a:lstStyle/>
        <a:p>
          <a:endParaRPr lang="en-US">
            <a:latin typeface="Cambria"/>
            <a:cs typeface="Cambria"/>
          </a:endParaRPr>
        </a:p>
      </dgm:t>
    </dgm:pt>
    <dgm:pt modelId="{9290EB6E-BB0B-5C4C-BD4C-EA0B76A0FC8C}">
      <dgm:prSet phldrT="[Text]" custT="1"/>
      <dgm:spPr/>
      <dgm:t>
        <a:bodyPr/>
        <a:lstStyle/>
        <a:p>
          <a:r>
            <a:rPr lang="en-US" sz="3600" dirty="0" smtClean="0">
              <a:latin typeface="Cambria"/>
              <a:cs typeface="Cambria"/>
            </a:rPr>
            <a:t> Engage advisors in planning for math pathways implementation.</a:t>
          </a:r>
          <a:endParaRPr lang="en-US" sz="3600" dirty="0">
            <a:latin typeface="Cambria"/>
            <a:cs typeface="Cambria"/>
          </a:endParaRPr>
        </a:p>
      </dgm:t>
    </dgm:pt>
    <dgm:pt modelId="{06F8FCD3-BA26-A540-868F-8BD6DCC08827}" type="parTrans" cxnId="{845F4CFB-4962-1240-8E93-CF95DAC787D1}">
      <dgm:prSet/>
      <dgm:spPr/>
      <dgm:t>
        <a:bodyPr/>
        <a:lstStyle/>
        <a:p>
          <a:endParaRPr lang="en-US">
            <a:latin typeface="Cambria"/>
            <a:cs typeface="Cambria"/>
          </a:endParaRPr>
        </a:p>
      </dgm:t>
    </dgm:pt>
    <dgm:pt modelId="{92F5FF44-3BF9-614A-A904-C0304720CB0C}" type="sibTrans" cxnId="{845F4CFB-4962-1240-8E93-CF95DAC787D1}">
      <dgm:prSet/>
      <dgm:spPr/>
      <dgm:t>
        <a:bodyPr/>
        <a:lstStyle/>
        <a:p>
          <a:endParaRPr lang="en-US">
            <a:latin typeface="Cambria"/>
            <a:cs typeface="Cambria"/>
          </a:endParaRPr>
        </a:p>
      </dgm:t>
    </dgm:pt>
    <dgm:pt modelId="{E7B89E2F-ED8F-0C40-90A2-F42734D5D4B9}" type="pres">
      <dgm:prSet presAssocID="{D90C6533-9FDA-6E45-B853-23740514B5F4}" presName="linearFlow" presStyleCnt="0">
        <dgm:presLayoutVars>
          <dgm:dir/>
          <dgm:animLvl val="lvl"/>
          <dgm:resizeHandles val="exact"/>
        </dgm:presLayoutVars>
      </dgm:prSet>
      <dgm:spPr/>
      <dgm:t>
        <a:bodyPr/>
        <a:lstStyle/>
        <a:p>
          <a:endParaRPr lang="en-US"/>
        </a:p>
      </dgm:t>
    </dgm:pt>
    <dgm:pt modelId="{A34FDAC3-C96C-1642-8E20-ED273A94402B}" type="pres">
      <dgm:prSet presAssocID="{7F161AF6-751B-5344-894E-3D3EBF884EDC}" presName="composite" presStyleCnt="0"/>
      <dgm:spPr/>
    </dgm:pt>
    <dgm:pt modelId="{F2DD0458-5977-4E44-8604-408BB4A3C490}" type="pres">
      <dgm:prSet presAssocID="{7F161AF6-751B-5344-894E-3D3EBF884EDC}" presName="parentText" presStyleLbl="alignNode1" presStyleIdx="0" presStyleCnt="1">
        <dgm:presLayoutVars>
          <dgm:chMax val="1"/>
          <dgm:bulletEnabled val="1"/>
        </dgm:presLayoutVars>
      </dgm:prSet>
      <dgm:spPr/>
      <dgm:t>
        <a:bodyPr/>
        <a:lstStyle/>
        <a:p>
          <a:endParaRPr lang="en-US"/>
        </a:p>
      </dgm:t>
    </dgm:pt>
    <dgm:pt modelId="{74E529AC-ACCB-9B42-A912-800DD1E917FC}" type="pres">
      <dgm:prSet presAssocID="{7F161AF6-751B-5344-894E-3D3EBF884EDC}" presName="descendantText" presStyleLbl="alignAcc1" presStyleIdx="0" presStyleCnt="1">
        <dgm:presLayoutVars>
          <dgm:bulletEnabled val="1"/>
        </dgm:presLayoutVars>
      </dgm:prSet>
      <dgm:spPr/>
      <dgm:t>
        <a:bodyPr/>
        <a:lstStyle/>
        <a:p>
          <a:endParaRPr lang="en-US"/>
        </a:p>
      </dgm:t>
    </dgm:pt>
  </dgm:ptLst>
  <dgm:cxnLst>
    <dgm:cxn modelId="{A7598F10-C8D7-F04F-B73A-1EA24713B155}" type="presOf" srcId="{7F161AF6-751B-5344-894E-3D3EBF884EDC}" destId="{F2DD0458-5977-4E44-8604-408BB4A3C490}" srcOrd="0" destOrd="0" presId="urn:microsoft.com/office/officeart/2005/8/layout/chevron2"/>
    <dgm:cxn modelId="{8337B8C9-7B68-F047-9419-01D5A80364A8}" srcId="{D90C6533-9FDA-6E45-B853-23740514B5F4}" destId="{7F161AF6-751B-5344-894E-3D3EBF884EDC}" srcOrd="0" destOrd="0" parTransId="{B6FF6346-C184-0741-BDD9-9AF0B9AA2885}" sibTransId="{7A4740DD-CB60-7942-97FB-E79782AB904B}"/>
    <dgm:cxn modelId="{845F4CFB-4962-1240-8E93-CF95DAC787D1}" srcId="{7F161AF6-751B-5344-894E-3D3EBF884EDC}" destId="{9290EB6E-BB0B-5C4C-BD4C-EA0B76A0FC8C}" srcOrd="0" destOrd="0" parTransId="{06F8FCD3-BA26-A540-868F-8BD6DCC08827}" sibTransId="{92F5FF44-3BF9-614A-A904-C0304720CB0C}"/>
    <dgm:cxn modelId="{D98B0B9F-2CAD-EA42-9BFE-17F3ADD5E3B7}" type="presOf" srcId="{D90C6533-9FDA-6E45-B853-23740514B5F4}" destId="{E7B89E2F-ED8F-0C40-90A2-F42734D5D4B9}" srcOrd="0" destOrd="0" presId="urn:microsoft.com/office/officeart/2005/8/layout/chevron2"/>
    <dgm:cxn modelId="{046D31D3-5EB3-D847-A3DA-5B1942316FE2}" type="presOf" srcId="{9290EB6E-BB0B-5C4C-BD4C-EA0B76A0FC8C}" destId="{74E529AC-ACCB-9B42-A912-800DD1E917FC}" srcOrd="0" destOrd="0" presId="urn:microsoft.com/office/officeart/2005/8/layout/chevron2"/>
    <dgm:cxn modelId="{A419DF5F-E53C-6B4D-99AF-CC9547394FDE}" type="presParOf" srcId="{E7B89E2F-ED8F-0C40-90A2-F42734D5D4B9}" destId="{A34FDAC3-C96C-1642-8E20-ED273A94402B}" srcOrd="0" destOrd="0" presId="urn:microsoft.com/office/officeart/2005/8/layout/chevron2"/>
    <dgm:cxn modelId="{0F725E0E-3270-364A-8FCB-71F3F29DCBB8}" type="presParOf" srcId="{A34FDAC3-C96C-1642-8E20-ED273A94402B}" destId="{F2DD0458-5977-4E44-8604-408BB4A3C490}" srcOrd="0" destOrd="0" presId="urn:microsoft.com/office/officeart/2005/8/layout/chevron2"/>
    <dgm:cxn modelId="{3193DC2E-3993-474C-A87A-1131C6618DE1}" type="presParOf" srcId="{A34FDAC3-C96C-1642-8E20-ED273A94402B}" destId="{74E529AC-ACCB-9B42-A912-800DD1E917F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0C6533-9FDA-6E45-B853-23740514B5F4}" type="doc">
      <dgm:prSet loTypeId="urn:microsoft.com/office/officeart/2005/8/layout/chevron2" loCatId="" qsTypeId="urn:microsoft.com/office/officeart/2005/8/quickstyle/simple4" qsCatId="simple" csTypeId="urn:microsoft.com/office/officeart/2005/8/colors/accent3_2" csCatId="accent3" phldr="1"/>
      <dgm:spPr/>
      <dgm:t>
        <a:bodyPr/>
        <a:lstStyle/>
        <a:p>
          <a:endParaRPr lang="en-US"/>
        </a:p>
      </dgm:t>
    </dgm:pt>
    <dgm:pt modelId="{49CAC1EE-7FC2-1A49-BDBA-BC240745C900}">
      <dgm:prSet phldrT="[Text]" custT="1"/>
      <dgm:spPr/>
      <dgm:t>
        <a:bodyPr/>
        <a:lstStyle/>
        <a:p>
          <a:r>
            <a:rPr lang="en-US" sz="4800" dirty="0" smtClean="0">
              <a:latin typeface="Cambria"/>
              <a:cs typeface="Cambria"/>
            </a:rPr>
            <a:t>Plan</a:t>
          </a:r>
          <a:endParaRPr lang="en-US" sz="4800" dirty="0">
            <a:latin typeface="Cambria"/>
            <a:cs typeface="Cambria"/>
          </a:endParaRPr>
        </a:p>
      </dgm:t>
    </dgm:pt>
    <dgm:pt modelId="{3F4E3A81-80C3-0842-8B94-2E7489F70555}" type="parTrans" cxnId="{7D177908-CA29-3F4A-AF4C-EB68479563C5}">
      <dgm:prSet/>
      <dgm:spPr/>
      <dgm:t>
        <a:bodyPr/>
        <a:lstStyle/>
        <a:p>
          <a:endParaRPr lang="en-US">
            <a:latin typeface="Cambria"/>
            <a:cs typeface="Cambria"/>
          </a:endParaRPr>
        </a:p>
      </dgm:t>
    </dgm:pt>
    <dgm:pt modelId="{77A4DAC2-CFB2-1441-9229-CB5C1D3BED3A}" type="sibTrans" cxnId="{7D177908-CA29-3F4A-AF4C-EB68479563C5}">
      <dgm:prSet/>
      <dgm:spPr/>
      <dgm:t>
        <a:bodyPr/>
        <a:lstStyle/>
        <a:p>
          <a:endParaRPr lang="en-US">
            <a:latin typeface="Cambria"/>
            <a:cs typeface="Cambria"/>
          </a:endParaRPr>
        </a:p>
      </dgm:t>
    </dgm:pt>
    <dgm:pt modelId="{AC57D10D-2663-F046-B7F8-547D25E52BE5}">
      <dgm:prSet phldrT="[Text]" custT="1"/>
      <dgm:spPr/>
      <dgm:t>
        <a:bodyPr/>
        <a:lstStyle/>
        <a:p>
          <a:r>
            <a:rPr lang="en-US" sz="3600" dirty="0" smtClean="0">
              <a:latin typeface="Cambria"/>
              <a:cs typeface="Cambria"/>
            </a:rPr>
            <a:t> Create an advising plan.</a:t>
          </a:r>
          <a:endParaRPr lang="en-US" sz="3600" dirty="0">
            <a:latin typeface="Cambria"/>
            <a:cs typeface="Cambria"/>
          </a:endParaRPr>
        </a:p>
      </dgm:t>
    </dgm:pt>
    <dgm:pt modelId="{5558E42C-E587-AB45-93FD-2C77723614F2}" type="parTrans" cxnId="{DB94D3A8-D674-E94E-AE5D-E4A740B6DDF1}">
      <dgm:prSet/>
      <dgm:spPr/>
      <dgm:t>
        <a:bodyPr/>
        <a:lstStyle/>
        <a:p>
          <a:endParaRPr lang="en-US">
            <a:latin typeface="Cambria"/>
            <a:cs typeface="Cambria"/>
          </a:endParaRPr>
        </a:p>
      </dgm:t>
    </dgm:pt>
    <dgm:pt modelId="{E8B47B39-042E-C34D-B113-D43E55ACB584}" type="sibTrans" cxnId="{DB94D3A8-D674-E94E-AE5D-E4A740B6DDF1}">
      <dgm:prSet/>
      <dgm:spPr/>
      <dgm:t>
        <a:bodyPr/>
        <a:lstStyle/>
        <a:p>
          <a:endParaRPr lang="en-US">
            <a:latin typeface="Cambria"/>
            <a:cs typeface="Cambria"/>
          </a:endParaRPr>
        </a:p>
      </dgm:t>
    </dgm:pt>
    <dgm:pt modelId="{E7B89E2F-ED8F-0C40-90A2-F42734D5D4B9}" type="pres">
      <dgm:prSet presAssocID="{D90C6533-9FDA-6E45-B853-23740514B5F4}" presName="linearFlow" presStyleCnt="0">
        <dgm:presLayoutVars>
          <dgm:dir/>
          <dgm:animLvl val="lvl"/>
          <dgm:resizeHandles val="exact"/>
        </dgm:presLayoutVars>
      </dgm:prSet>
      <dgm:spPr/>
      <dgm:t>
        <a:bodyPr/>
        <a:lstStyle/>
        <a:p>
          <a:endParaRPr lang="en-US"/>
        </a:p>
      </dgm:t>
    </dgm:pt>
    <dgm:pt modelId="{6983A0B6-5C70-1B4F-9524-D87C1E67FFEE}" type="pres">
      <dgm:prSet presAssocID="{49CAC1EE-7FC2-1A49-BDBA-BC240745C900}" presName="composite" presStyleCnt="0"/>
      <dgm:spPr/>
    </dgm:pt>
    <dgm:pt modelId="{EEFF3F69-ED24-6441-9BDA-A47BBDFBAB5C}" type="pres">
      <dgm:prSet presAssocID="{49CAC1EE-7FC2-1A49-BDBA-BC240745C900}" presName="parentText" presStyleLbl="alignNode1" presStyleIdx="0" presStyleCnt="1">
        <dgm:presLayoutVars>
          <dgm:chMax val="1"/>
          <dgm:bulletEnabled val="1"/>
        </dgm:presLayoutVars>
      </dgm:prSet>
      <dgm:spPr/>
      <dgm:t>
        <a:bodyPr/>
        <a:lstStyle/>
        <a:p>
          <a:endParaRPr lang="en-US"/>
        </a:p>
      </dgm:t>
    </dgm:pt>
    <dgm:pt modelId="{6C7BA1D1-FCF1-5C40-A4FE-6823349945A7}" type="pres">
      <dgm:prSet presAssocID="{49CAC1EE-7FC2-1A49-BDBA-BC240745C900}" presName="descendantText" presStyleLbl="alignAcc1" presStyleIdx="0" presStyleCnt="1">
        <dgm:presLayoutVars>
          <dgm:bulletEnabled val="1"/>
        </dgm:presLayoutVars>
      </dgm:prSet>
      <dgm:spPr/>
      <dgm:t>
        <a:bodyPr/>
        <a:lstStyle/>
        <a:p>
          <a:endParaRPr lang="en-US"/>
        </a:p>
      </dgm:t>
    </dgm:pt>
  </dgm:ptLst>
  <dgm:cxnLst>
    <dgm:cxn modelId="{B2086313-F43D-1E42-B98D-406333EA3D5B}" type="presOf" srcId="{AC57D10D-2663-F046-B7F8-547D25E52BE5}" destId="{6C7BA1D1-FCF1-5C40-A4FE-6823349945A7}" srcOrd="0" destOrd="0" presId="urn:microsoft.com/office/officeart/2005/8/layout/chevron2"/>
    <dgm:cxn modelId="{DB94D3A8-D674-E94E-AE5D-E4A740B6DDF1}" srcId="{49CAC1EE-7FC2-1A49-BDBA-BC240745C900}" destId="{AC57D10D-2663-F046-B7F8-547D25E52BE5}" srcOrd="0" destOrd="0" parTransId="{5558E42C-E587-AB45-93FD-2C77723614F2}" sibTransId="{E8B47B39-042E-C34D-B113-D43E55ACB584}"/>
    <dgm:cxn modelId="{E82778EA-8F5B-EE47-AC61-2596BF35EF50}" type="presOf" srcId="{D90C6533-9FDA-6E45-B853-23740514B5F4}" destId="{E7B89E2F-ED8F-0C40-90A2-F42734D5D4B9}" srcOrd="0" destOrd="0" presId="urn:microsoft.com/office/officeart/2005/8/layout/chevron2"/>
    <dgm:cxn modelId="{6C56424C-19B6-974A-AB18-1C271634B878}" type="presOf" srcId="{49CAC1EE-7FC2-1A49-BDBA-BC240745C900}" destId="{EEFF3F69-ED24-6441-9BDA-A47BBDFBAB5C}" srcOrd="0" destOrd="0" presId="urn:microsoft.com/office/officeart/2005/8/layout/chevron2"/>
    <dgm:cxn modelId="{7D177908-CA29-3F4A-AF4C-EB68479563C5}" srcId="{D90C6533-9FDA-6E45-B853-23740514B5F4}" destId="{49CAC1EE-7FC2-1A49-BDBA-BC240745C900}" srcOrd="0" destOrd="0" parTransId="{3F4E3A81-80C3-0842-8B94-2E7489F70555}" sibTransId="{77A4DAC2-CFB2-1441-9229-CB5C1D3BED3A}"/>
    <dgm:cxn modelId="{6AF6888D-C0C2-2B4A-882B-2DA6753A6065}" type="presParOf" srcId="{E7B89E2F-ED8F-0C40-90A2-F42734D5D4B9}" destId="{6983A0B6-5C70-1B4F-9524-D87C1E67FFEE}" srcOrd="0" destOrd="0" presId="urn:microsoft.com/office/officeart/2005/8/layout/chevron2"/>
    <dgm:cxn modelId="{D0F9A2F4-CE57-8246-84D1-9EFD0DE27593}" type="presParOf" srcId="{6983A0B6-5C70-1B4F-9524-D87C1E67FFEE}" destId="{EEFF3F69-ED24-6441-9BDA-A47BBDFBAB5C}" srcOrd="0" destOrd="0" presId="urn:microsoft.com/office/officeart/2005/8/layout/chevron2"/>
    <dgm:cxn modelId="{D91AE8D1-B674-A346-89D1-D6E430870BB5}" type="presParOf" srcId="{6983A0B6-5C70-1B4F-9524-D87C1E67FFEE}" destId="{6C7BA1D1-FCF1-5C40-A4FE-6823349945A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0C6533-9FDA-6E45-B853-23740514B5F4}" type="doc">
      <dgm:prSet loTypeId="urn:microsoft.com/office/officeart/2005/8/layout/chevron2" loCatId="" qsTypeId="urn:microsoft.com/office/officeart/2005/8/quickstyle/simple4" qsCatId="simple" csTypeId="urn:microsoft.com/office/officeart/2005/8/colors/accent3_2" csCatId="accent3" phldr="1"/>
      <dgm:spPr/>
      <dgm:t>
        <a:bodyPr/>
        <a:lstStyle/>
        <a:p>
          <a:endParaRPr lang="en-US"/>
        </a:p>
      </dgm:t>
    </dgm:pt>
    <dgm:pt modelId="{28C731C5-AA85-2941-B780-C11F7C32C4AB}">
      <dgm:prSet phldrT="[Text]" custT="1"/>
      <dgm:spPr/>
      <dgm:t>
        <a:bodyPr/>
        <a:lstStyle/>
        <a:p>
          <a:r>
            <a:rPr lang="en-US" sz="4800" dirty="0" smtClean="0">
              <a:latin typeface="Cambria"/>
              <a:cs typeface="Cambria"/>
            </a:rPr>
            <a:t>Develop</a:t>
          </a:r>
          <a:endParaRPr lang="en-US" sz="4800" dirty="0">
            <a:latin typeface="Cambria"/>
            <a:cs typeface="Cambria"/>
          </a:endParaRPr>
        </a:p>
      </dgm:t>
    </dgm:pt>
    <dgm:pt modelId="{F842CBC9-D155-204E-AE61-237526BC255E}" type="parTrans" cxnId="{C3C98446-AC72-3C4E-9F51-AB0EC8D3D30F}">
      <dgm:prSet/>
      <dgm:spPr/>
      <dgm:t>
        <a:bodyPr/>
        <a:lstStyle/>
        <a:p>
          <a:endParaRPr lang="en-US">
            <a:latin typeface="Cambria"/>
            <a:cs typeface="Cambria"/>
          </a:endParaRPr>
        </a:p>
      </dgm:t>
    </dgm:pt>
    <dgm:pt modelId="{F01E0892-0618-224B-85E7-D4465CCF8A9E}" type="sibTrans" cxnId="{C3C98446-AC72-3C4E-9F51-AB0EC8D3D30F}">
      <dgm:prSet/>
      <dgm:spPr/>
      <dgm:t>
        <a:bodyPr/>
        <a:lstStyle/>
        <a:p>
          <a:endParaRPr lang="en-US">
            <a:latin typeface="Cambria"/>
            <a:cs typeface="Cambria"/>
          </a:endParaRPr>
        </a:p>
      </dgm:t>
    </dgm:pt>
    <dgm:pt modelId="{23B00AEA-3D01-414F-ACEF-149CF67C3FEE}">
      <dgm:prSet phldrT="[Text]" custT="1"/>
      <dgm:spPr/>
      <dgm:t>
        <a:bodyPr/>
        <a:lstStyle/>
        <a:p>
          <a:r>
            <a:rPr lang="en-US" sz="5100" dirty="0" smtClean="0">
              <a:latin typeface="Cambria"/>
              <a:cs typeface="Cambria"/>
            </a:rPr>
            <a:t> </a:t>
          </a:r>
          <a:r>
            <a:rPr lang="en-US" sz="3600" dirty="0" smtClean="0">
              <a:latin typeface="Cambria"/>
              <a:cs typeface="Cambria"/>
            </a:rPr>
            <a:t>Develop materials to guide advisors and students.</a:t>
          </a:r>
          <a:endParaRPr lang="en-US" sz="3600" dirty="0">
            <a:latin typeface="Cambria"/>
            <a:cs typeface="Cambria"/>
          </a:endParaRPr>
        </a:p>
      </dgm:t>
    </dgm:pt>
    <dgm:pt modelId="{CFF115E2-E9F6-454D-81E2-2C677B214A51}" type="parTrans" cxnId="{1AEC7F63-0602-9746-94BE-A658BEC8EE2D}">
      <dgm:prSet/>
      <dgm:spPr/>
      <dgm:t>
        <a:bodyPr/>
        <a:lstStyle/>
        <a:p>
          <a:endParaRPr lang="en-US">
            <a:latin typeface="Cambria"/>
            <a:cs typeface="Cambria"/>
          </a:endParaRPr>
        </a:p>
      </dgm:t>
    </dgm:pt>
    <dgm:pt modelId="{C5C74B1A-16E7-CB41-A6CB-B710AB0DC52C}" type="sibTrans" cxnId="{1AEC7F63-0602-9746-94BE-A658BEC8EE2D}">
      <dgm:prSet/>
      <dgm:spPr/>
      <dgm:t>
        <a:bodyPr/>
        <a:lstStyle/>
        <a:p>
          <a:endParaRPr lang="en-US">
            <a:latin typeface="Cambria"/>
            <a:cs typeface="Cambria"/>
          </a:endParaRPr>
        </a:p>
      </dgm:t>
    </dgm:pt>
    <dgm:pt modelId="{E7B89E2F-ED8F-0C40-90A2-F42734D5D4B9}" type="pres">
      <dgm:prSet presAssocID="{D90C6533-9FDA-6E45-B853-23740514B5F4}" presName="linearFlow" presStyleCnt="0">
        <dgm:presLayoutVars>
          <dgm:dir/>
          <dgm:animLvl val="lvl"/>
          <dgm:resizeHandles val="exact"/>
        </dgm:presLayoutVars>
      </dgm:prSet>
      <dgm:spPr/>
      <dgm:t>
        <a:bodyPr/>
        <a:lstStyle/>
        <a:p>
          <a:endParaRPr lang="en-US"/>
        </a:p>
      </dgm:t>
    </dgm:pt>
    <dgm:pt modelId="{5ED1CD0C-F974-3E45-8F66-8BF87EE2DCE0}" type="pres">
      <dgm:prSet presAssocID="{28C731C5-AA85-2941-B780-C11F7C32C4AB}" presName="composite" presStyleCnt="0"/>
      <dgm:spPr/>
    </dgm:pt>
    <dgm:pt modelId="{FC1FD0E8-EA5A-CF4D-BF8B-00518C7D2BD0}" type="pres">
      <dgm:prSet presAssocID="{28C731C5-AA85-2941-B780-C11F7C32C4AB}" presName="parentText" presStyleLbl="alignNode1" presStyleIdx="0" presStyleCnt="1">
        <dgm:presLayoutVars>
          <dgm:chMax val="1"/>
          <dgm:bulletEnabled val="1"/>
        </dgm:presLayoutVars>
      </dgm:prSet>
      <dgm:spPr/>
      <dgm:t>
        <a:bodyPr/>
        <a:lstStyle/>
        <a:p>
          <a:endParaRPr lang="en-US"/>
        </a:p>
      </dgm:t>
    </dgm:pt>
    <dgm:pt modelId="{8138A709-4103-9941-BD57-649006FDB3BE}" type="pres">
      <dgm:prSet presAssocID="{28C731C5-AA85-2941-B780-C11F7C32C4AB}" presName="descendantText" presStyleLbl="alignAcc1" presStyleIdx="0" presStyleCnt="1">
        <dgm:presLayoutVars>
          <dgm:bulletEnabled val="1"/>
        </dgm:presLayoutVars>
      </dgm:prSet>
      <dgm:spPr/>
      <dgm:t>
        <a:bodyPr/>
        <a:lstStyle/>
        <a:p>
          <a:endParaRPr lang="en-US"/>
        </a:p>
      </dgm:t>
    </dgm:pt>
  </dgm:ptLst>
  <dgm:cxnLst>
    <dgm:cxn modelId="{56A7BCCF-46A1-0D47-8D68-6624CA9AC535}" type="presOf" srcId="{23B00AEA-3D01-414F-ACEF-149CF67C3FEE}" destId="{8138A709-4103-9941-BD57-649006FDB3BE}" srcOrd="0" destOrd="0" presId="urn:microsoft.com/office/officeart/2005/8/layout/chevron2"/>
    <dgm:cxn modelId="{F534685A-A38C-D64D-8CFB-0F69329D64F1}" type="presOf" srcId="{D90C6533-9FDA-6E45-B853-23740514B5F4}" destId="{E7B89E2F-ED8F-0C40-90A2-F42734D5D4B9}" srcOrd="0" destOrd="0" presId="urn:microsoft.com/office/officeart/2005/8/layout/chevron2"/>
    <dgm:cxn modelId="{45D41E23-528C-4C48-B50C-53FC05B5AE3E}" type="presOf" srcId="{28C731C5-AA85-2941-B780-C11F7C32C4AB}" destId="{FC1FD0E8-EA5A-CF4D-BF8B-00518C7D2BD0}" srcOrd="0" destOrd="0" presId="urn:microsoft.com/office/officeart/2005/8/layout/chevron2"/>
    <dgm:cxn modelId="{C3C98446-AC72-3C4E-9F51-AB0EC8D3D30F}" srcId="{D90C6533-9FDA-6E45-B853-23740514B5F4}" destId="{28C731C5-AA85-2941-B780-C11F7C32C4AB}" srcOrd="0" destOrd="0" parTransId="{F842CBC9-D155-204E-AE61-237526BC255E}" sibTransId="{F01E0892-0618-224B-85E7-D4465CCF8A9E}"/>
    <dgm:cxn modelId="{1AEC7F63-0602-9746-94BE-A658BEC8EE2D}" srcId="{28C731C5-AA85-2941-B780-C11F7C32C4AB}" destId="{23B00AEA-3D01-414F-ACEF-149CF67C3FEE}" srcOrd="0" destOrd="0" parTransId="{CFF115E2-E9F6-454D-81E2-2C677B214A51}" sibTransId="{C5C74B1A-16E7-CB41-A6CB-B710AB0DC52C}"/>
    <dgm:cxn modelId="{7D74B1A7-AD16-9F4B-A759-F49BF23B44B9}" type="presParOf" srcId="{E7B89E2F-ED8F-0C40-90A2-F42734D5D4B9}" destId="{5ED1CD0C-F974-3E45-8F66-8BF87EE2DCE0}" srcOrd="0" destOrd="0" presId="urn:microsoft.com/office/officeart/2005/8/layout/chevron2"/>
    <dgm:cxn modelId="{F8FEFC32-8734-A544-9EC2-66B8B4E1847D}" type="presParOf" srcId="{5ED1CD0C-F974-3E45-8F66-8BF87EE2DCE0}" destId="{FC1FD0E8-EA5A-CF4D-BF8B-00518C7D2BD0}" srcOrd="0" destOrd="0" presId="urn:microsoft.com/office/officeart/2005/8/layout/chevron2"/>
    <dgm:cxn modelId="{77360F67-7CAD-664C-85D3-0DBB024A1023}" type="presParOf" srcId="{5ED1CD0C-F974-3E45-8F66-8BF87EE2DCE0}" destId="{8138A709-4103-9941-BD57-649006FDB3B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0C6533-9FDA-6E45-B853-23740514B5F4}" type="doc">
      <dgm:prSet loTypeId="urn:microsoft.com/office/officeart/2005/8/layout/chevron2" loCatId="" qsTypeId="urn:microsoft.com/office/officeart/2005/8/quickstyle/simple4" qsCatId="simple" csTypeId="urn:microsoft.com/office/officeart/2005/8/colors/accent3_2" csCatId="accent3" phldr="1"/>
      <dgm:spPr/>
      <dgm:t>
        <a:bodyPr/>
        <a:lstStyle/>
        <a:p>
          <a:endParaRPr lang="en-US"/>
        </a:p>
      </dgm:t>
    </dgm:pt>
    <dgm:pt modelId="{8A24CF49-262D-3A4D-AA7D-9587F81C203E}">
      <dgm:prSet phldrT="[Text]" custT="1"/>
      <dgm:spPr/>
      <dgm:t>
        <a:bodyPr/>
        <a:lstStyle/>
        <a:p>
          <a:r>
            <a:rPr lang="en-US" sz="4800" dirty="0" smtClean="0">
              <a:latin typeface="Cambria"/>
              <a:cs typeface="Cambria"/>
            </a:rPr>
            <a:t>Train</a:t>
          </a:r>
          <a:endParaRPr lang="en-US" sz="4800" dirty="0">
            <a:latin typeface="Cambria"/>
            <a:cs typeface="Cambria"/>
          </a:endParaRPr>
        </a:p>
      </dgm:t>
    </dgm:pt>
    <dgm:pt modelId="{C1ACB7C4-859E-0541-8C26-9347AB02076B}" type="parTrans" cxnId="{9BA30F64-EF84-2543-BAB7-EC02424103DB}">
      <dgm:prSet/>
      <dgm:spPr/>
      <dgm:t>
        <a:bodyPr/>
        <a:lstStyle/>
        <a:p>
          <a:endParaRPr lang="en-US">
            <a:latin typeface="Cambria"/>
            <a:cs typeface="Cambria"/>
          </a:endParaRPr>
        </a:p>
      </dgm:t>
    </dgm:pt>
    <dgm:pt modelId="{A12B2BC2-7151-B54B-9501-C79CF00006F7}" type="sibTrans" cxnId="{9BA30F64-EF84-2543-BAB7-EC02424103DB}">
      <dgm:prSet/>
      <dgm:spPr/>
      <dgm:t>
        <a:bodyPr/>
        <a:lstStyle/>
        <a:p>
          <a:endParaRPr lang="en-US">
            <a:latin typeface="Cambria"/>
            <a:cs typeface="Cambria"/>
          </a:endParaRPr>
        </a:p>
      </dgm:t>
    </dgm:pt>
    <dgm:pt modelId="{9B6AE93C-CD84-4948-8B83-003D19BAC043}">
      <dgm:prSet phldrT="[Text]" custT="1"/>
      <dgm:spPr/>
      <dgm:t>
        <a:bodyPr/>
        <a:lstStyle/>
        <a:p>
          <a:r>
            <a:rPr lang="en-US" sz="5100" dirty="0" smtClean="0">
              <a:latin typeface="Cambria"/>
              <a:cs typeface="Cambria"/>
            </a:rPr>
            <a:t> </a:t>
          </a:r>
          <a:r>
            <a:rPr lang="en-US" sz="3600" dirty="0" smtClean="0">
              <a:latin typeface="Cambria"/>
              <a:cs typeface="Cambria"/>
            </a:rPr>
            <a:t>Prepare and train (advising) staff.</a:t>
          </a:r>
          <a:endParaRPr lang="en-US" sz="3600" dirty="0">
            <a:latin typeface="Cambria"/>
            <a:cs typeface="Cambria"/>
          </a:endParaRPr>
        </a:p>
      </dgm:t>
    </dgm:pt>
    <dgm:pt modelId="{6229E9FB-AE32-F446-A512-D68FEC4D9367}" type="parTrans" cxnId="{6492D11E-E17D-5A46-B0ED-738AA0E95FF1}">
      <dgm:prSet/>
      <dgm:spPr/>
      <dgm:t>
        <a:bodyPr/>
        <a:lstStyle/>
        <a:p>
          <a:endParaRPr lang="en-US">
            <a:latin typeface="Cambria"/>
            <a:cs typeface="Cambria"/>
          </a:endParaRPr>
        </a:p>
      </dgm:t>
    </dgm:pt>
    <dgm:pt modelId="{E87C9A00-D261-144F-BDEF-44670516A835}" type="sibTrans" cxnId="{6492D11E-E17D-5A46-B0ED-738AA0E95FF1}">
      <dgm:prSet/>
      <dgm:spPr/>
      <dgm:t>
        <a:bodyPr/>
        <a:lstStyle/>
        <a:p>
          <a:endParaRPr lang="en-US">
            <a:latin typeface="Cambria"/>
            <a:cs typeface="Cambria"/>
          </a:endParaRPr>
        </a:p>
      </dgm:t>
    </dgm:pt>
    <dgm:pt modelId="{E7B89E2F-ED8F-0C40-90A2-F42734D5D4B9}" type="pres">
      <dgm:prSet presAssocID="{D90C6533-9FDA-6E45-B853-23740514B5F4}" presName="linearFlow" presStyleCnt="0">
        <dgm:presLayoutVars>
          <dgm:dir/>
          <dgm:animLvl val="lvl"/>
          <dgm:resizeHandles val="exact"/>
        </dgm:presLayoutVars>
      </dgm:prSet>
      <dgm:spPr/>
      <dgm:t>
        <a:bodyPr/>
        <a:lstStyle/>
        <a:p>
          <a:endParaRPr lang="en-US"/>
        </a:p>
      </dgm:t>
    </dgm:pt>
    <dgm:pt modelId="{45032783-B3A7-1A44-8D95-08C178416D38}" type="pres">
      <dgm:prSet presAssocID="{8A24CF49-262D-3A4D-AA7D-9587F81C203E}" presName="composite" presStyleCnt="0"/>
      <dgm:spPr/>
    </dgm:pt>
    <dgm:pt modelId="{D4E882DA-D1BD-9647-8A56-28476039FE6F}" type="pres">
      <dgm:prSet presAssocID="{8A24CF49-262D-3A4D-AA7D-9587F81C203E}" presName="parentText" presStyleLbl="alignNode1" presStyleIdx="0" presStyleCnt="1">
        <dgm:presLayoutVars>
          <dgm:chMax val="1"/>
          <dgm:bulletEnabled val="1"/>
        </dgm:presLayoutVars>
      </dgm:prSet>
      <dgm:spPr/>
      <dgm:t>
        <a:bodyPr/>
        <a:lstStyle/>
        <a:p>
          <a:endParaRPr lang="en-US"/>
        </a:p>
      </dgm:t>
    </dgm:pt>
    <dgm:pt modelId="{2FDE5157-569E-574D-B230-D9B727A4CAA9}" type="pres">
      <dgm:prSet presAssocID="{8A24CF49-262D-3A4D-AA7D-9587F81C203E}" presName="descendantText" presStyleLbl="alignAcc1" presStyleIdx="0" presStyleCnt="1">
        <dgm:presLayoutVars>
          <dgm:bulletEnabled val="1"/>
        </dgm:presLayoutVars>
      </dgm:prSet>
      <dgm:spPr/>
      <dgm:t>
        <a:bodyPr/>
        <a:lstStyle/>
        <a:p>
          <a:endParaRPr lang="en-US"/>
        </a:p>
      </dgm:t>
    </dgm:pt>
  </dgm:ptLst>
  <dgm:cxnLst>
    <dgm:cxn modelId="{436559BC-901E-F543-9FFF-8E62AA5E50EE}" type="presOf" srcId="{8A24CF49-262D-3A4D-AA7D-9587F81C203E}" destId="{D4E882DA-D1BD-9647-8A56-28476039FE6F}" srcOrd="0" destOrd="0" presId="urn:microsoft.com/office/officeart/2005/8/layout/chevron2"/>
    <dgm:cxn modelId="{15FC7C9F-A7F2-8048-A7F6-A619A435810B}" type="presOf" srcId="{D90C6533-9FDA-6E45-B853-23740514B5F4}" destId="{E7B89E2F-ED8F-0C40-90A2-F42734D5D4B9}" srcOrd="0" destOrd="0" presId="urn:microsoft.com/office/officeart/2005/8/layout/chevron2"/>
    <dgm:cxn modelId="{9BA30F64-EF84-2543-BAB7-EC02424103DB}" srcId="{D90C6533-9FDA-6E45-B853-23740514B5F4}" destId="{8A24CF49-262D-3A4D-AA7D-9587F81C203E}" srcOrd="0" destOrd="0" parTransId="{C1ACB7C4-859E-0541-8C26-9347AB02076B}" sibTransId="{A12B2BC2-7151-B54B-9501-C79CF00006F7}"/>
    <dgm:cxn modelId="{6492D11E-E17D-5A46-B0ED-738AA0E95FF1}" srcId="{8A24CF49-262D-3A4D-AA7D-9587F81C203E}" destId="{9B6AE93C-CD84-4948-8B83-003D19BAC043}" srcOrd="0" destOrd="0" parTransId="{6229E9FB-AE32-F446-A512-D68FEC4D9367}" sibTransId="{E87C9A00-D261-144F-BDEF-44670516A835}"/>
    <dgm:cxn modelId="{03E0FE1E-F59D-8148-8D04-A6FF8C9178A7}" type="presOf" srcId="{9B6AE93C-CD84-4948-8B83-003D19BAC043}" destId="{2FDE5157-569E-574D-B230-D9B727A4CAA9}" srcOrd="0" destOrd="0" presId="urn:microsoft.com/office/officeart/2005/8/layout/chevron2"/>
    <dgm:cxn modelId="{9C0CF40F-B664-7040-B0B1-32AA72CD5ACC}" type="presParOf" srcId="{E7B89E2F-ED8F-0C40-90A2-F42734D5D4B9}" destId="{45032783-B3A7-1A44-8D95-08C178416D38}" srcOrd="0" destOrd="0" presId="urn:microsoft.com/office/officeart/2005/8/layout/chevron2"/>
    <dgm:cxn modelId="{21EF98C6-5F8E-B04C-B5B9-E2E38C491AB2}" type="presParOf" srcId="{45032783-B3A7-1A44-8D95-08C178416D38}" destId="{D4E882DA-D1BD-9647-8A56-28476039FE6F}" srcOrd="0" destOrd="0" presId="urn:microsoft.com/office/officeart/2005/8/layout/chevron2"/>
    <dgm:cxn modelId="{53FC7E5A-C2B6-614A-87B9-EA3AB7511FA1}" type="presParOf" srcId="{45032783-B3A7-1A44-8D95-08C178416D38}" destId="{2FDE5157-569E-574D-B230-D9B727A4CA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0C6533-9FDA-6E45-B853-23740514B5F4}" type="doc">
      <dgm:prSet loTypeId="urn:microsoft.com/office/officeart/2005/8/layout/chevron2" loCatId="" qsTypeId="urn:microsoft.com/office/officeart/2005/8/quickstyle/simple4" qsCatId="simple" csTypeId="urn:microsoft.com/office/officeart/2005/8/colors/accent3_2" csCatId="accent3" phldr="1"/>
      <dgm:spPr/>
      <dgm:t>
        <a:bodyPr/>
        <a:lstStyle/>
        <a:p>
          <a:endParaRPr lang="en-US"/>
        </a:p>
      </dgm:t>
    </dgm:pt>
    <dgm:pt modelId="{66B65FFF-0D60-1F4F-81AF-103A225128CE}">
      <dgm:prSet phldrT="[Text]" custT="1"/>
      <dgm:spPr/>
      <dgm:t>
        <a:bodyPr/>
        <a:lstStyle/>
        <a:p>
          <a:r>
            <a:rPr lang="en-US" sz="4800" dirty="0" smtClean="0">
              <a:latin typeface="Cambria"/>
              <a:cs typeface="Cambria"/>
            </a:rPr>
            <a:t>Advise</a:t>
          </a:r>
          <a:endParaRPr lang="en-US" sz="4800" dirty="0">
            <a:latin typeface="Cambria"/>
            <a:cs typeface="Cambria"/>
          </a:endParaRPr>
        </a:p>
      </dgm:t>
    </dgm:pt>
    <dgm:pt modelId="{F5137FB8-2568-124A-96F3-1A03033F790B}" type="parTrans" cxnId="{8D1D4628-CD60-CF4C-9B78-C67BF2FAD5F5}">
      <dgm:prSet/>
      <dgm:spPr/>
      <dgm:t>
        <a:bodyPr/>
        <a:lstStyle/>
        <a:p>
          <a:endParaRPr lang="en-US">
            <a:latin typeface="Cambria"/>
            <a:cs typeface="Cambria"/>
          </a:endParaRPr>
        </a:p>
      </dgm:t>
    </dgm:pt>
    <dgm:pt modelId="{71EDF088-9323-854A-AFC0-5E06CF1CCA6F}" type="sibTrans" cxnId="{8D1D4628-CD60-CF4C-9B78-C67BF2FAD5F5}">
      <dgm:prSet/>
      <dgm:spPr/>
      <dgm:t>
        <a:bodyPr/>
        <a:lstStyle/>
        <a:p>
          <a:endParaRPr lang="en-US">
            <a:latin typeface="Cambria"/>
            <a:cs typeface="Cambria"/>
          </a:endParaRPr>
        </a:p>
      </dgm:t>
    </dgm:pt>
    <dgm:pt modelId="{A2D656C6-1B62-F142-A57A-59ABB87EBAD9}">
      <dgm:prSet phldrT="[Text]" custT="1"/>
      <dgm:spPr/>
      <dgm:t>
        <a:bodyPr/>
        <a:lstStyle/>
        <a:p>
          <a:r>
            <a:rPr lang="en-US" sz="3600" dirty="0" smtClean="0">
              <a:latin typeface="Cambria"/>
              <a:cs typeface="Cambria"/>
            </a:rPr>
            <a:t> Advise and enroll students.</a:t>
          </a:r>
          <a:endParaRPr lang="en-US" sz="3600" dirty="0">
            <a:latin typeface="Cambria"/>
            <a:cs typeface="Cambria"/>
          </a:endParaRPr>
        </a:p>
      </dgm:t>
    </dgm:pt>
    <dgm:pt modelId="{C4AF9807-CB9F-F44B-B067-C245CEDEDD56}" type="parTrans" cxnId="{60DFDB2E-4D37-9E4C-9884-2AF9439D8C32}">
      <dgm:prSet/>
      <dgm:spPr/>
      <dgm:t>
        <a:bodyPr/>
        <a:lstStyle/>
        <a:p>
          <a:endParaRPr lang="en-US">
            <a:latin typeface="Cambria"/>
            <a:cs typeface="Cambria"/>
          </a:endParaRPr>
        </a:p>
      </dgm:t>
    </dgm:pt>
    <dgm:pt modelId="{EADE7C19-CC66-5E4C-9CEC-76CB6A215FA0}" type="sibTrans" cxnId="{60DFDB2E-4D37-9E4C-9884-2AF9439D8C32}">
      <dgm:prSet/>
      <dgm:spPr/>
      <dgm:t>
        <a:bodyPr/>
        <a:lstStyle/>
        <a:p>
          <a:endParaRPr lang="en-US">
            <a:latin typeface="Cambria"/>
            <a:cs typeface="Cambria"/>
          </a:endParaRPr>
        </a:p>
      </dgm:t>
    </dgm:pt>
    <dgm:pt modelId="{E7B89E2F-ED8F-0C40-90A2-F42734D5D4B9}" type="pres">
      <dgm:prSet presAssocID="{D90C6533-9FDA-6E45-B853-23740514B5F4}" presName="linearFlow" presStyleCnt="0">
        <dgm:presLayoutVars>
          <dgm:dir/>
          <dgm:animLvl val="lvl"/>
          <dgm:resizeHandles val="exact"/>
        </dgm:presLayoutVars>
      </dgm:prSet>
      <dgm:spPr/>
      <dgm:t>
        <a:bodyPr/>
        <a:lstStyle/>
        <a:p>
          <a:endParaRPr lang="en-US"/>
        </a:p>
      </dgm:t>
    </dgm:pt>
    <dgm:pt modelId="{BF5C03FC-F13F-404E-AF86-960F48EF2B3D}" type="pres">
      <dgm:prSet presAssocID="{66B65FFF-0D60-1F4F-81AF-103A225128CE}" presName="composite" presStyleCnt="0"/>
      <dgm:spPr/>
    </dgm:pt>
    <dgm:pt modelId="{1B03593A-9E37-BC48-A9A7-0F7E79BC925B}" type="pres">
      <dgm:prSet presAssocID="{66B65FFF-0D60-1F4F-81AF-103A225128CE}" presName="parentText" presStyleLbl="alignNode1" presStyleIdx="0" presStyleCnt="1">
        <dgm:presLayoutVars>
          <dgm:chMax val="1"/>
          <dgm:bulletEnabled val="1"/>
        </dgm:presLayoutVars>
      </dgm:prSet>
      <dgm:spPr/>
      <dgm:t>
        <a:bodyPr/>
        <a:lstStyle/>
        <a:p>
          <a:endParaRPr lang="en-US"/>
        </a:p>
      </dgm:t>
    </dgm:pt>
    <dgm:pt modelId="{C06ACDBB-6959-864E-893D-0CB62F93C2D2}" type="pres">
      <dgm:prSet presAssocID="{66B65FFF-0D60-1F4F-81AF-103A225128CE}" presName="descendantText" presStyleLbl="alignAcc1" presStyleIdx="0" presStyleCnt="1">
        <dgm:presLayoutVars>
          <dgm:bulletEnabled val="1"/>
        </dgm:presLayoutVars>
      </dgm:prSet>
      <dgm:spPr/>
      <dgm:t>
        <a:bodyPr/>
        <a:lstStyle/>
        <a:p>
          <a:endParaRPr lang="en-US"/>
        </a:p>
      </dgm:t>
    </dgm:pt>
  </dgm:ptLst>
  <dgm:cxnLst>
    <dgm:cxn modelId="{60DFDB2E-4D37-9E4C-9884-2AF9439D8C32}" srcId="{66B65FFF-0D60-1F4F-81AF-103A225128CE}" destId="{A2D656C6-1B62-F142-A57A-59ABB87EBAD9}" srcOrd="0" destOrd="0" parTransId="{C4AF9807-CB9F-F44B-B067-C245CEDEDD56}" sibTransId="{EADE7C19-CC66-5E4C-9CEC-76CB6A215FA0}"/>
    <dgm:cxn modelId="{8D1D4628-CD60-CF4C-9B78-C67BF2FAD5F5}" srcId="{D90C6533-9FDA-6E45-B853-23740514B5F4}" destId="{66B65FFF-0D60-1F4F-81AF-103A225128CE}" srcOrd="0" destOrd="0" parTransId="{F5137FB8-2568-124A-96F3-1A03033F790B}" sibTransId="{71EDF088-9323-854A-AFC0-5E06CF1CCA6F}"/>
    <dgm:cxn modelId="{2635DA88-132C-3D48-B884-156A78364557}" type="presOf" srcId="{66B65FFF-0D60-1F4F-81AF-103A225128CE}" destId="{1B03593A-9E37-BC48-A9A7-0F7E79BC925B}" srcOrd="0" destOrd="0" presId="urn:microsoft.com/office/officeart/2005/8/layout/chevron2"/>
    <dgm:cxn modelId="{29480A7A-2B5E-1943-83FF-3B509A318098}" type="presOf" srcId="{A2D656C6-1B62-F142-A57A-59ABB87EBAD9}" destId="{C06ACDBB-6959-864E-893D-0CB62F93C2D2}" srcOrd="0" destOrd="0" presId="urn:microsoft.com/office/officeart/2005/8/layout/chevron2"/>
    <dgm:cxn modelId="{0EB6DD82-7D50-0348-9D7F-B491FBC5B894}" type="presOf" srcId="{D90C6533-9FDA-6E45-B853-23740514B5F4}" destId="{E7B89E2F-ED8F-0C40-90A2-F42734D5D4B9}" srcOrd="0" destOrd="0" presId="urn:microsoft.com/office/officeart/2005/8/layout/chevron2"/>
    <dgm:cxn modelId="{7026190C-EDA7-9243-A01D-49745A9DFA44}" type="presParOf" srcId="{E7B89E2F-ED8F-0C40-90A2-F42734D5D4B9}" destId="{BF5C03FC-F13F-404E-AF86-960F48EF2B3D}" srcOrd="0" destOrd="0" presId="urn:microsoft.com/office/officeart/2005/8/layout/chevron2"/>
    <dgm:cxn modelId="{6C88E408-03E1-774D-A342-FED646CE4FF5}" type="presParOf" srcId="{BF5C03FC-F13F-404E-AF86-960F48EF2B3D}" destId="{1B03593A-9E37-BC48-A9A7-0F7E79BC925B}" srcOrd="0" destOrd="0" presId="urn:microsoft.com/office/officeart/2005/8/layout/chevron2"/>
    <dgm:cxn modelId="{D3E8A9B1-FAC5-9B47-85E1-057A9D8320F2}" type="presParOf" srcId="{BF5C03FC-F13F-404E-AF86-960F48EF2B3D}" destId="{C06ACDBB-6959-864E-893D-0CB62F93C2D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0C6533-9FDA-6E45-B853-23740514B5F4}" type="doc">
      <dgm:prSet loTypeId="urn:microsoft.com/office/officeart/2005/8/layout/chevron2" loCatId="" qsTypeId="urn:microsoft.com/office/officeart/2005/8/quickstyle/simple4" qsCatId="simple" csTypeId="urn:microsoft.com/office/officeart/2005/8/colors/accent3_2" csCatId="accent3" phldr="1"/>
      <dgm:spPr/>
      <dgm:t>
        <a:bodyPr/>
        <a:lstStyle/>
        <a:p>
          <a:endParaRPr lang="en-US"/>
        </a:p>
      </dgm:t>
    </dgm:pt>
    <dgm:pt modelId="{B79EF332-3E7D-CE40-8223-9663F20E5651}">
      <dgm:prSet phldrT="[Text]"/>
      <dgm:spPr/>
      <dgm:t>
        <a:bodyPr/>
        <a:lstStyle/>
        <a:p>
          <a:r>
            <a:rPr lang="en-US" dirty="0" smtClean="0">
              <a:latin typeface="Cambria"/>
              <a:cs typeface="Cambria"/>
            </a:rPr>
            <a:t>Improve</a:t>
          </a:r>
          <a:endParaRPr lang="en-US" dirty="0">
            <a:latin typeface="Cambria"/>
            <a:cs typeface="Cambria"/>
          </a:endParaRPr>
        </a:p>
      </dgm:t>
    </dgm:pt>
    <dgm:pt modelId="{792E0C56-D61A-0148-8396-CD3107321888}" type="parTrans" cxnId="{6BEB27E9-D071-A346-91E0-3FE06D9C7A26}">
      <dgm:prSet/>
      <dgm:spPr/>
      <dgm:t>
        <a:bodyPr/>
        <a:lstStyle/>
        <a:p>
          <a:endParaRPr lang="en-US">
            <a:latin typeface="Cambria"/>
            <a:cs typeface="Cambria"/>
          </a:endParaRPr>
        </a:p>
      </dgm:t>
    </dgm:pt>
    <dgm:pt modelId="{5193C352-1B21-214A-86D1-F5C4ABD75BEE}" type="sibTrans" cxnId="{6BEB27E9-D071-A346-91E0-3FE06D9C7A26}">
      <dgm:prSet/>
      <dgm:spPr/>
      <dgm:t>
        <a:bodyPr/>
        <a:lstStyle/>
        <a:p>
          <a:endParaRPr lang="en-US">
            <a:latin typeface="Cambria"/>
            <a:cs typeface="Cambria"/>
          </a:endParaRPr>
        </a:p>
      </dgm:t>
    </dgm:pt>
    <dgm:pt modelId="{75B8F7B6-0B45-C649-9B82-3B17C2E1A145}">
      <dgm:prSet phldrT="[Text]"/>
      <dgm:spPr/>
      <dgm:t>
        <a:bodyPr/>
        <a:lstStyle/>
        <a:p>
          <a:r>
            <a:rPr lang="en-US" dirty="0" smtClean="0">
              <a:latin typeface="Cambria"/>
              <a:cs typeface="Cambria"/>
            </a:rPr>
            <a:t> Evaluate progress and use data for continuous improvement.</a:t>
          </a:r>
          <a:endParaRPr lang="en-US" dirty="0">
            <a:latin typeface="Cambria"/>
            <a:cs typeface="Cambria"/>
          </a:endParaRPr>
        </a:p>
      </dgm:t>
    </dgm:pt>
    <dgm:pt modelId="{ED253158-A7F4-0148-87F8-125D582B83B3}" type="parTrans" cxnId="{5CFD4E38-71EC-634D-B1A4-20E400748AAF}">
      <dgm:prSet/>
      <dgm:spPr/>
      <dgm:t>
        <a:bodyPr/>
        <a:lstStyle/>
        <a:p>
          <a:endParaRPr lang="en-US">
            <a:latin typeface="Cambria"/>
            <a:cs typeface="Cambria"/>
          </a:endParaRPr>
        </a:p>
      </dgm:t>
    </dgm:pt>
    <dgm:pt modelId="{EC785A0B-9933-C24A-A9A8-3D9BAB01007E}" type="sibTrans" cxnId="{5CFD4E38-71EC-634D-B1A4-20E400748AAF}">
      <dgm:prSet/>
      <dgm:spPr/>
      <dgm:t>
        <a:bodyPr/>
        <a:lstStyle/>
        <a:p>
          <a:endParaRPr lang="en-US">
            <a:latin typeface="Cambria"/>
            <a:cs typeface="Cambria"/>
          </a:endParaRPr>
        </a:p>
      </dgm:t>
    </dgm:pt>
    <dgm:pt modelId="{E7B89E2F-ED8F-0C40-90A2-F42734D5D4B9}" type="pres">
      <dgm:prSet presAssocID="{D90C6533-9FDA-6E45-B853-23740514B5F4}" presName="linearFlow" presStyleCnt="0">
        <dgm:presLayoutVars>
          <dgm:dir/>
          <dgm:animLvl val="lvl"/>
          <dgm:resizeHandles val="exact"/>
        </dgm:presLayoutVars>
      </dgm:prSet>
      <dgm:spPr/>
      <dgm:t>
        <a:bodyPr/>
        <a:lstStyle/>
        <a:p>
          <a:endParaRPr lang="en-US"/>
        </a:p>
      </dgm:t>
    </dgm:pt>
    <dgm:pt modelId="{87361024-8F34-564F-BFB5-0351CE01DC22}" type="pres">
      <dgm:prSet presAssocID="{B79EF332-3E7D-CE40-8223-9663F20E5651}" presName="composite" presStyleCnt="0"/>
      <dgm:spPr/>
    </dgm:pt>
    <dgm:pt modelId="{F7268969-A073-8246-A946-FFD9859F721A}" type="pres">
      <dgm:prSet presAssocID="{B79EF332-3E7D-CE40-8223-9663F20E5651}" presName="parentText" presStyleLbl="alignNode1" presStyleIdx="0" presStyleCnt="1">
        <dgm:presLayoutVars>
          <dgm:chMax val="1"/>
          <dgm:bulletEnabled val="1"/>
        </dgm:presLayoutVars>
      </dgm:prSet>
      <dgm:spPr/>
      <dgm:t>
        <a:bodyPr/>
        <a:lstStyle/>
        <a:p>
          <a:endParaRPr lang="en-US"/>
        </a:p>
      </dgm:t>
    </dgm:pt>
    <dgm:pt modelId="{F34A6A59-E4C7-9346-A706-2CB2CA1CAC39}" type="pres">
      <dgm:prSet presAssocID="{B79EF332-3E7D-CE40-8223-9663F20E5651}" presName="descendantText" presStyleLbl="alignAcc1" presStyleIdx="0" presStyleCnt="1">
        <dgm:presLayoutVars>
          <dgm:bulletEnabled val="1"/>
        </dgm:presLayoutVars>
      </dgm:prSet>
      <dgm:spPr/>
      <dgm:t>
        <a:bodyPr/>
        <a:lstStyle/>
        <a:p>
          <a:endParaRPr lang="en-US"/>
        </a:p>
      </dgm:t>
    </dgm:pt>
  </dgm:ptLst>
  <dgm:cxnLst>
    <dgm:cxn modelId="{5CFD4E38-71EC-634D-B1A4-20E400748AAF}" srcId="{B79EF332-3E7D-CE40-8223-9663F20E5651}" destId="{75B8F7B6-0B45-C649-9B82-3B17C2E1A145}" srcOrd="0" destOrd="0" parTransId="{ED253158-A7F4-0148-87F8-125D582B83B3}" sibTransId="{EC785A0B-9933-C24A-A9A8-3D9BAB01007E}"/>
    <dgm:cxn modelId="{6BEB27E9-D071-A346-91E0-3FE06D9C7A26}" srcId="{D90C6533-9FDA-6E45-B853-23740514B5F4}" destId="{B79EF332-3E7D-CE40-8223-9663F20E5651}" srcOrd="0" destOrd="0" parTransId="{792E0C56-D61A-0148-8396-CD3107321888}" sibTransId="{5193C352-1B21-214A-86D1-F5C4ABD75BEE}"/>
    <dgm:cxn modelId="{AA15F076-83E5-024F-97E8-01A768E7FC5B}" type="presOf" srcId="{D90C6533-9FDA-6E45-B853-23740514B5F4}" destId="{E7B89E2F-ED8F-0C40-90A2-F42734D5D4B9}" srcOrd="0" destOrd="0" presId="urn:microsoft.com/office/officeart/2005/8/layout/chevron2"/>
    <dgm:cxn modelId="{D8A832F7-BB4F-7C44-B262-8780E2562CA2}" type="presOf" srcId="{B79EF332-3E7D-CE40-8223-9663F20E5651}" destId="{F7268969-A073-8246-A946-FFD9859F721A}" srcOrd="0" destOrd="0" presId="urn:microsoft.com/office/officeart/2005/8/layout/chevron2"/>
    <dgm:cxn modelId="{2B435013-39FD-624E-AA65-7B3E84C82311}" type="presOf" srcId="{75B8F7B6-0B45-C649-9B82-3B17C2E1A145}" destId="{F34A6A59-E4C7-9346-A706-2CB2CA1CAC39}" srcOrd="0" destOrd="0" presId="urn:microsoft.com/office/officeart/2005/8/layout/chevron2"/>
    <dgm:cxn modelId="{433DBF52-1DCB-2347-92F0-1AF7A9C39C21}" type="presParOf" srcId="{E7B89E2F-ED8F-0C40-90A2-F42734D5D4B9}" destId="{87361024-8F34-564F-BFB5-0351CE01DC22}" srcOrd="0" destOrd="0" presId="urn:microsoft.com/office/officeart/2005/8/layout/chevron2"/>
    <dgm:cxn modelId="{E4AADBE1-B344-5844-8909-2A38D063B2BC}" type="presParOf" srcId="{87361024-8F34-564F-BFB5-0351CE01DC22}" destId="{F7268969-A073-8246-A946-FFD9859F721A}" srcOrd="0" destOrd="0" presId="urn:microsoft.com/office/officeart/2005/8/layout/chevron2"/>
    <dgm:cxn modelId="{92922263-DCB5-D64C-9ACB-44223C603D0A}" type="presParOf" srcId="{87361024-8F34-564F-BFB5-0351CE01DC22}" destId="{F34A6A59-E4C7-9346-A706-2CB2CA1CAC3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0C6533-9FDA-6E45-B853-23740514B5F4}" type="doc">
      <dgm:prSet loTypeId="urn:microsoft.com/office/officeart/2005/8/layout/chevron2" loCatId="" qsTypeId="urn:microsoft.com/office/officeart/2005/8/quickstyle/simple4" qsCatId="simple" csTypeId="urn:microsoft.com/office/officeart/2005/8/colors/accent3_2" csCatId="accent3" phldr="1"/>
      <dgm:spPr/>
      <dgm:t>
        <a:bodyPr/>
        <a:lstStyle/>
        <a:p>
          <a:endParaRPr lang="en-US"/>
        </a:p>
      </dgm:t>
    </dgm:pt>
    <dgm:pt modelId="{7F161AF6-751B-5344-894E-3D3EBF884EDC}">
      <dgm:prSet phldrT="[Text]"/>
      <dgm:spPr/>
      <dgm:t>
        <a:bodyPr/>
        <a:lstStyle/>
        <a:p>
          <a:r>
            <a:rPr lang="en-US" dirty="0" smtClean="0">
              <a:latin typeface="Cambria"/>
              <a:cs typeface="Cambria"/>
            </a:rPr>
            <a:t>Engage</a:t>
          </a:r>
          <a:endParaRPr lang="en-US" dirty="0">
            <a:latin typeface="Cambria"/>
            <a:cs typeface="Cambria"/>
          </a:endParaRPr>
        </a:p>
      </dgm:t>
    </dgm:pt>
    <dgm:pt modelId="{B6FF6346-C184-0741-BDD9-9AF0B9AA2885}" type="parTrans" cxnId="{8337B8C9-7B68-F047-9419-01D5A80364A8}">
      <dgm:prSet/>
      <dgm:spPr/>
      <dgm:t>
        <a:bodyPr/>
        <a:lstStyle/>
        <a:p>
          <a:endParaRPr lang="en-US">
            <a:latin typeface="Cambria"/>
            <a:cs typeface="Cambria"/>
          </a:endParaRPr>
        </a:p>
      </dgm:t>
    </dgm:pt>
    <dgm:pt modelId="{7A4740DD-CB60-7942-97FB-E79782AB904B}" type="sibTrans" cxnId="{8337B8C9-7B68-F047-9419-01D5A80364A8}">
      <dgm:prSet/>
      <dgm:spPr/>
      <dgm:t>
        <a:bodyPr/>
        <a:lstStyle/>
        <a:p>
          <a:endParaRPr lang="en-US">
            <a:latin typeface="Cambria"/>
            <a:cs typeface="Cambria"/>
          </a:endParaRPr>
        </a:p>
      </dgm:t>
    </dgm:pt>
    <dgm:pt modelId="{9290EB6E-BB0B-5C4C-BD4C-EA0B76A0FC8C}">
      <dgm:prSet phldrT="[Text]"/>
      <dgm:spPr/>
      <dgm:t>
        <a:bodyPr/>
        <a:lstStyle/>
        <a:p>
          <a:r>
            <a:rPr lang="en-US" dirty="0" smtClean="0">
              <a:latin typeface="Cambria"/>
              <a:cs typeface="Cambria"/>
            </a:rPr>
            <a:t>Engage advisors in planning for math pathways implementation.</a:t>
          </a:r>
          <a:endParaRPr lang="en-US" dirty="0">
            <a:latin typeface="Cambria"/>
            <a:cs typeface="Cambria"/>
          </a:endParaRPr>
        </a:p>
      </dgm:t>
    </dgm:pt>
    <dgm:pt modelId="{06F8FCD3-BA26-A540-868F-8BD6DCC08827}" type="parTrans" cxnId="{845F4CFB-4962-1240-8E93-CF95DAC787D1}">
      <dgm:prSet/>
      <dgm:spPr/>
      <dgm:t>
        <a:bodyPr/>
        <a:lstStyle/>
        <a:p>
          <a:endParaRPr lang="en-US">
            <a:latin typeface="Cambria"/>
            <a:cs typeface="Cambria"/>
          </a:endParaRPr>
        </a:p>
      </dgm:t>
    </dgm:pt>
    <dgm:pt modelId="{92F5FF44-3BF9-614A-A904-C0304720CB0C}" type="sibTrans" cxnId="{845F4CFB-4962-1240-8E93-CF95DAC787D1}">
      <dgm:prSet/>
      <dgm:spPr/>
      <dgm:t>
        <a:bodyPr/>
        <a:lstStyle/>
        <a:p>
          <a:endParaRPr lang="en-US">
            <a:latin typeface="Cambria"/>
            <a:cs typeface="Cambria"/>
          </a:endParaRPr>
        </a:p>
      </dgm:t>
    </dgm:pt>
    <dgm:pt modelId="{49CAC1EE-7FC2-1A49-BDBA-BC240745C900}">
      <dgm:prSet phldrT="[Text]"/>
      <dgm:spPr/>
      <dgm:t>
        <a:bodyPr/>
        <a:lstStyle/>
        <a:p>
          <a:r>
            <a:rPr lang="en-US" dirty="0" smtClean="0">
              <a:latin typeface="Cambria"/>
              <a:cs typeface="Cambria"/>
            </a:rPr>
            <a:t>Plan</a:t>
          </a:r>
          <a:endParaRPr lang="en-US" dirty="0">
            <a:latin typeface="Cambria"/>
            <a:cs typeface="Cambria"/>
          </a:endParaRPr>
        </a:p>
      </dgm:t>
    </dgm:pt>
    <dgm:pt modelId="{3F4E3A81-80C3-0842-8B94-2E7489F70555}" type="parTrans" cxnId="{7D177908-CA29-3F4A-AF4C-EB68479563C5}">
      <dgm:prSet/>
      <dgm:spPr/>
      <dgm:t>
        <a:bodyPr/>
        <a:lstStyle/>
        <a:p>
          <a:endParaRPr lang="en-US">
            <a:latin typeface="Cambria"/>
            <a:cs typeface="Cambria"/>
          </a:endParaRPr>
        </a:p>
      </dgm:t>
    </dgm:pt>
    <dgm:pt modelId="{77A4DAC2-CFB2-1441-9229-CB5C1D3BED3A}" type="sibTrans" cxnId="{7D177908-CA29-3F4A-AF4C-EB68479563C5}">
      <dgm:prSet/>
      <dgm:spPr/>
      <dgm:t>
        <a:bodyPr/>
        <a:lstStyle/>
        <a:p>
          <a:endParaRPr lang="en-US">
            <a:latin typeface="Cambria"/>
            <a:cs typeface="Cambria"/>
          </a:endParaRPr>
        </a:p>
      </dgm:t>
    </dgm:pt>
    <dgm:pt modelId="{AC57D10D-2663-F046-B7F8-547D25E52BE5}">
      <dgm:prSet phldrT="[Text]"/>
      <dgm:spPr/>
      <dgm:t>
        <a:bodyPr/>
        <a:lstStyle/>
        <a:p>
          <a:r>
            <a:rPr lang="en-US" dirty="0" smtClean="0">
              <a:latin typeface="Cambria"/>
              <a:cs typeface="Cambria"/>
            </a:rPr>
            <a:t>Create an advising plan.</a:t>
          </a:r>
          <a:endParaRPr lang="en-US" dirty="0">
            <a:latin typeface="Cambria"/>
            <a:cs typeface="Cambria"/>
          </a:endParaRPr>
        </a:p>
      </dgm:t>
    </dgm:pt>
    <dgm:pt modelId="{5558E42C-E587-AB45-93FD-2C77723614F2}" type="parTrans" cxnId="{DB94D3A8-D674-E94E-AE5D-E4A740B6DDF1}">
      <dgm:prSet/>
      <dgm:spPr/>
      <dgm:t>
        <a:bodyPr/>
        <a:lstStyle/>
        <a:p>
          <a:endParaRPr lang="en-US">
            <a:latin typeface="Cambria"/>
            <a:cs typeface="Cambria"/>
          </a:endParaRPr>
        </a:p>
      </dgm:t>
    </dgm:pt>
    <dgm:pt modelId="{E8B47B39-042E-C34D-B113-D43E55ACB584}" type="sibTrans" cxnId="{DB94D3A8-D674-E94E-AE5D-E4A740B6DDF1}">
      <dgm:prSet/>
      <dgm:spPr/>
      <dgm:t>
        <a:bodyPr/>
        <a:lstStyle/>
        <a:p>
          <a:endParaRPr lang="en-US">
            <a:latin typeface="Cambria"/>
            <a:cs typeface="Cambria"/>
          </a:endParaRPr>
        </a:p>
      </dgm:t>
    </dgm:pt>
    <dgm:pt modelId="{28C731C5-AA85-2941-B780-C11F7C32C4AB}">
      <dgm:prSet phldrT="[Text]"/>
      <dgm:spPr/>
      <dgm:t>
        <a:bodyPr/>
        <a:lstStyle/>
        <a:p>
          <a:r>
            <a:rPr lang="en-US" dirty="0" smtClean="0">
              <a:latin typeface="Cambria"/>
              <a:cs typeface="Cambria"/>
            </a:rPr>
            <a:t>Develop</a:t>
          </a:r>
          <a:endParaRPr lang="en-US" dirty="0">
            <a:latin typeface="Cambria"/>
            <a:cs typeface="Cambria"/>
          </a:endParaRPr>
        </a:p>
      </dgm:t>
    </dgm:pt>
    <dgm:pt modelId="{F842CBC9-D155-204E-AE61-237526BC255E}" type="parTrans" cxnId="{C3C98446-AC72-3C4E-9F51-AB0EC8D3D30F}">
      <dgm:prSet/>
      <dgm:spPr/>
      <dgm:t>
        <a:bodyPr/>
        <a:lstStyle/>
        <a:p>
          <a:endParaRPr lang="en-US">
            <a:latin typeface="Cambria"/>
            <a:cs typeface="Cambria"/>
          </a:endParaRPr>
        </a:p>
      </dgm:t>
    </dgm:pt>
    <dgm:pt modelId="{F01E0892-0618-224B-85E7-D4465CCF8A9E}" type="sibTrans" cxnId="{C3C98446-AC72-3C4E-9F51-AB0EC8D3D30F}">
      <dgm:prSet/>
      <dgm:spPr/>
      <dgm:t>
        <a:bodyPr/>
        <a:lstStyle/>
        <a:p>
          <a:endParaRPr lang="en-US">
            <a:latin typeface="Cambria"/>
            <a:cs typeface="Cambria"/>
          </a:endParaRPr>
        </a:p>
      </dgm:t>
    </dgm:pt>
    <dgm:pt modelId="{23B00AEA-3D01-414F-ACEF-149CF67C3FEE}">
      <dgm:prSet phldrT="[Text]"/>
      <dgm:spPr/>
      <dgm:t>
        <a:bodyPr/>
        <a:lstStyle/>
        <a:p>
          <a:r>
            <a:rPr lang="en-US" dirty="0" smtClean="0">
              <a:latin typeface="Cambria"/>
              <a:cs typeface="Cambria"/>
            </a:rPr>
            <a:t>Develop materials to guide advisors and students.</a:t>
          </a:r>
          <a:endParaRPr lang="en-US" dirty="0">
            <a:latin typeface="Cambria"/>
            <a:cs typeface="Cambria"/>
          </a:endParaRPr>
        </a:p>
      </dgm:t>
    </dgm:pt>
    <dgm:pt modelId="{CFF115E2-E9F6-454D-81E2-2C677B214A51}" type="parTrans" cxnId="{1AEC7F63-0602-9746-94BE-A658BEC8EE2D}">
      <dgm:prSet/>
      <dgm:spPr/>
      <dgm:t>
        <a:bodyPr/>
        <a:lstStyle/>
        <a:p>
          <a:endParaRPr lang="en-US">
            <a:latin typeface="Cambria"/>
            <a:cs typeface="Cambria"/>
          </a:endParaRPr>
        </a:p>
      </dgm:t>
    </dgm:pt>
    <dgm:pt modelId="{C5C74B1A-16E7-CB41-A6CB-B710AB0DC52C}" type="sibTrans" cxnId="{1AEC7F63-0602-9746-94BE-A658BEC8EE2D}">
      <dgm:prSet/>
      <dgm:spPr/>
      <dgm:t>
        <a:bodyPr/>
        <a:lstStyle/>
        <a:p>
          <a:endParaRPr lang="en-US">
            <a:latin typeface="Cambria"/>
            <a:cs typeface="Cambria"/>
          </a:endParaRPr>
        </a:p>
      </dgm:t>
    </dgm:pt>
    <dgm:pt modelId="{8A24CF49-262D-3A4D-AA7D-9587F81C203E}">
      <dgm:prSet phldrT="[Text]"/>
      <dgm:spPr/>
      <dgm:t>
        <a:bodyPr/>
        <a:lstStyle/>
        <a:p>
          <a:r>
            <a:rPr lang="en-US" dirty="0" smtClean="0">
              <a:latin typeface="Cambria"/>
              <a:cs typeface="Cambria"/>
            </a:rPr>
            <a:t>Train</a:t>
          </a:r>
          <a:endParaRPr lang="en-US" dirty="0">
            <a:latin typeface="Cambria"/>
            <a:cs typeface="Cambria"/>
          </a:endParaRPr>
        </a:p>
      </dgm:t>
    </dgm:pt>
    <dgm:pt modelId="{C1ACB7C4-859E-0541-8C26-9347AB02076B}" type="parTrans" cxnId="{9BA30F64-EF84-2543-BAB7-EC02424103DB}">
      <dgm:prSet/>
      <dgm:spPr/>
      <dgm:t>
        <a:bodyPr/>
        <a:lstStyle/>
        <a:p>
          <a:endParaRPr lang="en-US">
            <a:latin typeface="Cambria"/>
            <a:cs typeface="Cambria"/>
          </a:endParaRPr>
        </a:p>
      </dgm:t>
    </dgm:pt>
    <dgm:pt modelId="{A12B2BC2-7151-B54B-9501-C79CF00006F7}" type="sibTrans" cxnId="{9BA30F64-EF84-2543-BAB7-EC02424103DB}">
      <dgm:prSet/>
      <dgm:spPr/>
      <dgm:t>
        <a:bodyPr/>
        <a:lstStyle/>
        <a:p>
          <a:endParaRPr lang="en-US">
            <a:latin typeface="Cambria"/>
            <a:cs typeface="Cambria"/>
          </a:endParaRPr>
        </a:p>
      </dgm:t>
    </dgm:pt>
    <dgm:pt modelId="{66B65FFF-0D60-1F4F-81AF-103A225128CE}">
      <dgm:prSet phldrT="[Text]"/>
      <dgm:spPr/>
      <dgm:t>
        <a:bodyPr/>
        <a:lstStyle/>
        <a:p>
          <a:r>
            <a:rPr lang="en-US" dirty="0" smtClean="0">
              <a:latin typeface="Cambria"/>
              <a:cs typeface="Cambria"/>
            </a:rPr>
            <a:t>Advise</a:t>
          </a:r>
          <a:endParaRPr lang="en-US" dirty="0">
            <a:latin typeface="Cambria"/>
            <a:cs typeface="Cambria"/>
          </a:endParaRPr>
        </a:p>
      </dgm:t>
    </dgm:pt>
    <dgm:pt modelId="{F5137FB8-2568-124A-96F3-1A03033F790B}" type="parTrans" cxnId="{8D1D4628-CD60-CF4C-9B78-C67BF2FAD5F5}">
      <dgm:prSet/>
      <dgm:spPr/>
      <dgm:t>
        <a:bodyPr/>
        <a:lstStyle/>
        <a:p>
          <a:endParaRPr lang="en-US">
            <a:latin typeface="Cambria"/>
            <a:cs typeface="Cambria"/>
          </a:endParaRPr>
        </a:p>
      </dgm:t>
    </dgm:pt>
    <dgm:pt modelId="{71EDF088-9323-854A-AFC0-5E06CF1CCA6F}" type="sibTrans" cxnId="{8D1D4628-CD60-CF4C-9B78-C67BF2FAD5F5}">
      <dgm:prSet/>
      <dgm:spPr/>
      <dgm:t>
        <a:bodyPr/>
        <a:lstStyle/>
        <a:p>
          <a:endParaRPr lang="en-US">
            <a:latin typeface="Cambria"/>
            <a:cs typeface="Cambria"/>
          </a:endParaRPr>
        </a:p>
      </dgm:t>
    </dgm:pt>
    <dgm:pt modelId="{9B6AE93C-CD84-4948-8B83-003D19BAC043}">
      <dgm:prSet phldrT="[Text]"/>
      <dgm:spPr/>
      <dgm:t>
        <a:bodyPr/>
        <a:lstStyle/>
        <a:p>
          <a:r>
            <a:rPr lang="en-US" dirty="0" smtClean="0">
              <a:latin typeface="Cambria"/>
              <a:cs typeface="Cambria"/>
            </a:rPr>
            <a:t>Prepare and train advising staff.</a:t>
          </a:r>
          <a:endParaRPr lang="en-US" dirty="0">
            <a:latin typeface="Cambria"/>
            <a:cs typeface="Cambria"/>
          </a:endParaRPr>
        </a:p>
      </dgm:t>
    </dgm:pt>
    <dgm:pt modelId="{6229E9FB-AE32-F446-A512-D68FEC4D9367}" type="parTrans" cxnId="{6492D11E-E17D-5A46-B0ED-738AA0E95FF1}">
      <dgm:prSet/>
      <dgm:spPr/>
      <dgm:t>
        <a:bodyPr/>
        <a:lstStyle/>
        <a:p>
          <a:endParaRPr lang="en-US">
            <a:latin typeface="Cambria"/>
            <a:cs typeface="Cambria"/>
          </a:endParaRPr>
        </a:p>
      </dgm:t>
    </dgm:pt>
    <dgm:pt modelId="{E87C9A00-D261-144F-BDEF-44670516A835}" type="sibTrans" cxnId="{6492D11E-E17D-5A46-B0ED-738AA0E95FF1}">
      <dgm:prSet/>
      <dgm:spPr/>
      <dgm:t>
        <a:bodyPr/>
        <a:lstStyle/>
        <a:p>
          <a:endParaRPr lang="en-US">
            <a:latin typeface="Cambria"/>
            <a:cs typeface="Cambria"/>
          </a:endParaRPr>
        </a:p>
      </dgm:t>
    </dgm:pt>
    <dgm:pt modelId="{B79EF332-3E7D-CE40-8223-9663F20E5651}">
      <dgm:prSet phldrT="[Text]"/>
      <dgm:spPr/>
      <dgm:t>
        <a:bodyPr/>
        <a:lstStyle/>
        <a:p>
          <a:r>
            <a:rPr lang="en-US" dirty="0" smtClean="0">
              <a:latin typeface="Cambria"/>
              <a:cs typeface="Cambria"/>
            </a:rPr>
            <a:t>Improve</a:t>
          </a:r>
          <a:endParaRPr lang="en-US" dirty="0">
            <a:latin typeface="Cambria"/>
            <a:cs typeface="Cambria"/>
          </a:endParaRPr>
        </a:p>
      </dgm:t>
    </dgm:pt>
    <dgm:pt modelId="{792E0C56-D61A-0148-8396-CD3107321888}" type="parTrans" cxnId="{6BEB27E9-D071-A346-91E0-3FE06D9C7A26}">
      <dgm:prSet/>
      <dgm:spPr/>
      <dgm:t>
        <a:bodyPr/>
        <a:lstStyle/>
        <a:p>
          <a:endParaRPr lang="en-US">
            <a:latin typeface="Cambria"/>
            <a:cs typeface="Cambria"/>
          </a:endParaRPr>
        </a:p>
      </dgm:t>
    </dgm:pt>
    <dgm:pt modelId="{5193C352-1B21-214A-86D1-F5C4ABD75BEE}" type="sibTrans" cxnId="{6BEB27E9-D071-A346-91E0-3FE06D9C7A26}">
      <dgm:prSet/>
      <dgm:spPr/>
      <dgm:t>
        <a:bodyPr/>
        <a:lstStyle/>
        <a:p>
          <a:endParaRPr lang="en-US">
            <a:latin typeface="Cambria"/>
            <a:cs typeface="Cambria"/>
          </a:endParaRPr>
        </a:p>
      </dgm:t>
    </dgm:pt>
    <dgm:pt modelId="{A2D656C6-1B62-F142-A57A-59ABB87EBAD9}">
      <dgm:prSet phldrT="[Text]"/>
      <dgm:spPr/>
      <dgm:t>
        <a:bodyPr/>
        <a:lstStyle/>
        <a:p>
          <a:r>
            <a:rPr lang="en-US" dirty="0" smtClean="0">
              <a:latin typeface="Cambria"/>
              <a:cs typeface="Cambria"/>
            </a:rPr>
            <a:t>Advise and enroll students.</a:t>
          </a:r>
          <a:endParaRPr lang="en-US" dirty="0">
            <a:latin typeface="Cambria"/>
            <a:cs typeface="Cambria"/>
          </a:endParaRPr>
        </a:p>
      </dgm:t>
    </dgm:pt>
    <dgm:pt modelId="{C4AF9807-CB9F-F44B-B067-C245CEDEDD56}" type="parTrans" cxnId="{60DFDB2E-4D37-9E4C-9884-2AF9439D8C32}">
      <dgm:prSet/>
      <dgm:spPr/>
      <dgm:t>
        <a:bodyPr/>
        <a:lstStyle/>
        <a:p>
          <a:endParaRPr lang="en-US">
            <a:latin typeface="Cambria"/>
            <a:cs typeface="Cambria"/>
          </a:endParaRPr>
        </a:p>
      </dgm:t>
    </dgm:pt>
    <dgm:pt modelId="{EADE7C19-CC66-5E4C-9CEC-76CB6A215FA0}" type="sibTrans" cxnId="{60DFDB2E-4D37-9E4C-9884-2AF9439D8C32}">
      <dgm:prSet/>
      <dgm:spPr/>
      <dgm:t>
        <a:bodyPr/>
        <a:lstStyle/>
        <a:p>
          <a:endParaRPr lang="en-US">
            <a:latin typeface="Cambria"/>
            <a:cs typeface="Cambria"/>
          </a:endParaRPr>
        </a:p>
      </dgm:t>
    </dgm:pt>
    <dgm:pt modelId="{75B8F7B6-0B45-C649-9B82-3B17C2E1A145}">
      <dgm:prSet phldrT="[Text]"/>
      <dgm:spPr/>
      <dgm:t>
        <a:bodyPr/>
        <a:lstStyle/>
        <a:p>
          <a:r>
            <a:rPr lang="en-US" dirty="0" smtClean="0">
              <a:latin typeface="Cambria"/>
              <a:cs typeface="Cambria"/>
            </a:rPr>
            <a:t>Evaluate progress and use data for continuous improvement.</a:t>
          </a:r>
          <a:endParaRPr lang="en-US" dirty="0">
            <a:latin typeface="Cambria"/>
            <a:cs typeface="Cambria"/>
          </a:endParaRPr>
        </a:p>
      </dgm:t>
    </dgm:pt>
    <dgm:pt modelId="{ED253158-A7F4-0148-87F8-125D582B83B3}" type="parTrans" cxnId="{5CFD4E38-71EC-634D-B1A4-20E400748AAF}">
      <dgm:prSet/>
      <dgm:spPr/>
      <dgm:t>
        <a:bodyPr/>
        <a:lstStyle/>
        <a:p>
          <a:endParaRPr lang="en-US">
            <a:latin typeface="Cambria"/>
            <a:cs typeface="Cambria"/>
          </a:endParaRPr>
        </a:p>
      </dgm:t>
    </dgm:pt>
    <dgm:pt modelId="{EC785A0B-9933-C24A-A9A8-3D9BAB01007E}" type="sibTrans" cxnId="{5CFD4E38-71EC-634D-B1A4-20E400748AAF}">
      <dgm:prSet/>
      <dgm:spPr/>
      <dgm:t>
        <a:bodyPr/>
        <a:lstStyle/>
        <a:p>
          <a:endParaRPr lang="en-US">
            <a:latin typeface="Cambria"/>
            <a:cs typeface="Cambria"/>
          </a:endParaRPr>
        </a:p>
      </dgm:t>
    </dgm:pt>
    <dgm:pt modelId="{E7B89E2F-ED8F-0C40-90A2-F42734D5D4B9}" type="pres">
      <dgm:prSet presAssocID="{D90C6533-9FDA-6E45-B853-23740514B5F4}" presName="linearFlow" presStyleCnt="0">
        <dgm:presLayoutVars>
          <dgm:dir/>
          <dgm:animLvl val="lvl"/>
          <dgm:resizeHandles val="exact"/>
        </dgm:presLayoutVars>
      </dgm:prSet>
      <dgm:spPr/>
      <dgm:t>
        <a:bodyPr/>
        <a:lstStyle/>
        <a:p>
          <a:endParaRPr lang="en-US"/>
        </a:p>
      </dgm:t>
    </dgm:pt>
    <dgm:pt modelId="{A34FDAC3-C96C-1642-8E20-ED273A94402B}" type="pres">
      <dgm:prSet presAssocID="{7F161AF6-751B-5344-894E-3D3EBF884EDC}" presName="composite" presStyleCnt="0"/>
      <dgm:spPr/>
    </dgm:pt>
    <dgm:pt modelId="{F2DD0458-5977-4E44-8604-408BB4A3C490}" type="pres">
      <dgm:prSet presAssocID="{7F161AF6-751B-5344-894E-3D3EBF884EDC}" presName="parentText" presStyleLbl="alignNode1" presStyleIdx="0" presStyleCnt="6">
        <dgm:presLayoutVars>
          <dgm:chMax val="1"/>
          <dgm:bulletEnabled val="1"/>
        </dgm:presLayoutVars>
      </dgm:prSet>
      <dgm:spPr/>
      <dgm:t>
        <a:bodyPr/>
        <a:lstStyle/>
        <a:p>
          <a:endParaRPr lang="en-US"/>
        </a:p>
      </dgm:t>
    </dgm:pt>
    <dgm:pt modelId="{74E529AC-ACCB-9B42-A912-800DD1E917FC}" type="pres">
      <dgm:prSet presAssocID="{7F161AF6-751B-5344-894E-3D3EBF884EDC}" presName="descendantText" presStyleLbl="alignAcc1" presStyleIdx="0" presStyleCnt="6">
        <dgm:presLayoutVars>
          <dgm:bulletEnabled val="1"/>
        </dgm:presLayoutVars>
      </dgm:prSet>
      <dgm:spPr/>
      <dgm:t>
        <a:bodyPr/>
        <a:lstStyle/>
        <a:p>
          <a:endParaRPr lang="en-US"/>
        </a:p>
      </dgm:t>
    </dgm:pt>
    <dgm:pt modelId="{468F5E2A-270E-8145-9E41-B5C9450EB333}" type="pres">
      <dgm:prSet presAssocID="{7A4740DD-CB60-7942-97FB-E79782AB904B}" presName="sp" presStyleCnt="0"/>
      <dgm:spPr/>
    </dgm:pt>
    <dgm:pt modelId="{6983A0B6-5C70-1B4F-9524-D87C1E67FFEE}" type="pres">
      <dgm:prSet presAssocID="{49CAC1EE-7FC2-1A49-BDBA-BC240745C900}" presName="composite" presStyleCnt="0"/>
      <dgm:spPr/>
    </dgm:pt>
    <dgm:pt modelId="{EEFF3F69-ED24-6441-9BDA-A47BBDFBAB5C}" type="pres">
      <dgm:prSet presAssocID="{49CAC1EE-7FC2-1A49-BDBA-BC240745C900}" presName="parentText" presStyleLbl="alignNode1" presStyleIdx="1" presStyleCnt="6">
        <dgm:presLayoutVars>
          <dgm:chMax val="1"/>
          <dgm:bulletEnabled val="1"/>
        </dgm:presLayoutVars>
      </dgm:prSet>
      <dgm:spPr/>
      <dgm:t>
        <a:bodyPr/>
        <a:lstStyle/>
        <a:p>
          <a:endParaRPr lang="en-US"/>
        </a:p>
      </dgm:t>
    </dgm:pt>
    <dgm:pt modelId="{6C7BA1D1-FCF1-5C40-A4FE-6823349945A7}" type="pres">
      <dgm:prSet presAssocID="{49CAC1EE-7FC2-1A49-BDBA-BC240745C900}" presName="descendantText" presStyleLbl="alignAcc1" presStyleIdx="1" presStyleCnt="6">
        <dgm:presLayoutVars>
          <dgm:bulletEnabled val="1"/>
        </dgm:presLayoutVars>
      </dgm:prSet>
      <dgm:spPr/>
      <dgm:t>
        <a:bodyPr/>
        <a:lstStyle/>
        <a:p>
          <a:endParaRPr lang="en-US"/>
        </a:p>
      </dgm:t>
    </dgm:pt>
    <dgm:pt modelId="{8CA5293C-6937-A049-ABEB-E4403006CA38}" type="pres">
      <dgm:prSet presAssocID="{77A4DAC2-CFB2-1441-9229-CB5C1D3BED3A}" presName="sp" presStyleCnt="0"/>
      <dgm:spPr/>
    </dgm:pt>
    <dgm:pt modelId="{5ED1CD0C-F974-3E45-8F66-8BF87EE2DCE0}" type="pres">
      <dgm:prSet presAssocID="{28C731C5-AA85-2941-B780-C11F7C32C4AB}" presName="composite" presStyleCnt="0"/>
      <dgm:spPr/>
    </dgm:pt>
    <dgm:pt modelId="{FC1FD0E8-EA5A-CF4D-BF8B-00518C7D2BD0}" type="pres">
      <dgm:prSet presAssocID="{28C731C5-AA85-2941-B780-C11F7C32C4AB}" presName="parentText" presStyleLbl="alignNode1" presStyleIdx="2" presStyleCnt="6">
        <dgm:presLayoutVars>
          <dgm:chMax val="1"/>
          <dgm:bulletEnabled val="1"/>
        </dgm:presLayoutVars>
      </dgm:prSet>
      <dgm:spPr/>
      <dgm:t>
        <a:bodyPr/>
        <a:lstStyle/>
        <a:p>
          <a:endParaRPr lang="en-US"/>
        </a:p>
      </dgm:t>
    </dgm:pt>
    <dgm:pt modelId="{8138A709-4103-9941-BD57-649006FDB3BE}" type="pres">
      <dgm:prSet presAssocID="{28C731C5-AA85-2941-B780-C11F7C32C4AB}" presName="descendantText" presStyleLbl="alignAcc1" presStyleIdx="2" presStyleCnt="6">
        <dgm:presLayoutVars>
          <dgm:bulletEnabled val="1"/>
        </dgm:presLayoutVars>
      </dgm:prSet>
      <dgm:spPr/>
      <dgm:t>
        <a:bodyPr/>
        <a:lstStyle/>
        <a:p>
          <a:endParaRPr lang="en-US"/>
        </a:p>
      </dgm:t>
    </dgm:pt>
    <dgm:pt modelId="{95FB4A57-7B6A-2848-B7A7-80A736E2DE28}" type="pres">
      <dgm:prSet presAssocID="{F01E0892-0618-224B-85E7-D4465CCF8A9E}" presName="sp" presStyleCnt="0"/>
      <dgm:spPr/>
    </dgm:pt>
    <dgm:pt modelId="{45032783-B3A7-1A44-8D95-08C178416D38}" type="pres">
      <dgm:prSet presAssocID="{8A24CF49-262D-3A4D-AA7D-9587F81C203E}" presName="composite" presStyleCnt="0"/>
      <dgm:spPr/>
    </dgm:pt>
    <dgm:pt modelId="{D4E882DA-D1BD-9647-8A56-28476039FE6F}" type="pres">
      <dgm:prSet presAssocID="{8A24CF49-262D-3A4D-AA7D-9587F81C203E}" presName="parentText" presStyleLbl="alignNode1" presStyleIdx="3" presStyleCnt="6">
        <dgm:presLayoutVars>
          <dgm:chMax val="1"/>
          <dgm:bulletEnabled val="1"/>
        </dgm:presLayoutVars>
      </dgm:prSet>
      <dgm:spPr/>
      <dgm:t>
        <a:bodyPr/>
        <a:lstStyle/>
        <a:p>
          <a:endParaRPr lang="en-US"/>
        </a:p>
      </dgm:t>
    </dgm:pt>
    <dgm:pt modelId="{2FDE5157-569E-574D-B230-D9B727A4CAA9}" type="pres">
      <dgm:prSet presAssocID="{8A24CF49-262D-3A4D-AA7D-9587F81C203E}" presName="descendantText" presStyleLbl="alignAcc1" presStyleIdx="3" presStyleCnt="6">
        <dgm:presLayoutVars>
          <dgm:bulletEnabled val="1"/>
        </dgm:presLayoutVars>
      </dgm:prSet>
      <dgm:spPr/>
      <dgm:t>
        <a:bodyPr/>
        <a:lstStyle/>
        <a:p>
          <a:endParaRPr lang="en-US"/>
        </a:p>
      </dgm:t>
    </dgm:pt>
    <dgm:pt modelId="{6A8A5F36-7FF5-D041-AF13-AD523C6B8129}" type="pres">
      <dgm:prSet presAssocID="{A12B2BC2-7151-B54B-9501-C79CF00006F7}" presName="sp" presStyleCnt="0"/>
      <dgm:spPr/>
    </dgm:pt>
    <dgm:pt modelId="{BF5C03FC-F13F-404E-AF86-960F48EF2B3D}" type="pres">
      <dgm:prSet presAssocID="{66B65FFF-0D60-1F4F-81AF-103A225128CE}" presName="composite" presStyleCnt="0"/>
      <dgm:spPr/>
    </dgm:pt>
    <dgm:pt modelId="{1B03593A-9E37-BC48-A9A7-0F7E79BC925B}" type="pres">
      <dgm:prSet presAssocID="{66B65FFF-0D60-1F4F-81AF-103A225128CE}" presName="parentText" presStyleLbl="alignNode1" presStyleIdx="4" presStyleCnt="6">
        <dgm:presLayoutVars>
          <dgm:chMax val="1"/>
          <dgm:bulletEnabled val="1"/>
        </dgm:presLayoutVars>
      </dgm:prSet>
      <dgm:spPr/>
      <dgm:t>
        <a:bodyPr/>
        <a:lstStyle/>
        <a:p>
          <a:endParaRPr lang="en-US"/>
        </a:p>
      </dgm:t>
    </dgm:pt>
    <dgm:pt modelId="{C06ACDBB-6959-864E-893D-0CB62F93C2D2}" type="pres">
      <dgm:prSet presAssocID="{66B65FFF-0D60-1F4F-81AF-103A225128CE}" presName="descendantText" presStyleLbl="alignAcc1" presStyleIdx="4" presStyleCnt="6">
        <dgm:presLayoutVars>
          <dgm:bulletEnabled val="1"/>
        </dgm:presLayoutVars>
      </dgm:prSet>
      <dgm:spPr/>
      <dgm:t>
        <a:bodyPr/>
        <a:lstStyle/>
        <a:p>
          <a:endParaRPr lang="en-US"/>
        </a:p>
      </dgm:t>
    </dgm:pt>
    <dgm:pt modelId="{E90C695D-C88C-E54E-BD19-978DF2BFEDBE}" type="pres">
      <dgm:prSet presAssocID="{71EDF088-9323-854A-AFC0-5E06CF1CCA6F}" presName="sp" presStyleCnt="0"/>
      <dgm:spPr/>
    </dgm:pt>
    <dgm:pt modelId="{87361024-8F34-564F-BFB5-0351CE01DC22}" type="pres">
      <dgm:prSet presAssocID="{B79EF332-3E7D-CE40-8223-9663F20E5651}" presName="composite" presStyleCnt="0"/>
      <dgm:spPr/>
    </dgm:pt>
    <dgm:pt modelId="{F7268969-A073-8246-A946-FFD9859F721A}" type="pres">
      <dgm:prSet presAssocID="{B79EF332-3E7D-CE40-8223-9663F20E5651}" presName="parentText" presStyleLbl="alignNode1" presStyleIdx="5" presStyleCnt="6">
        <dgm:presLayoutVars>
          <dgm:chMax val="1"/>
          <dgm:bulletEnabled val="1"/>
        </dgm:presLayoutVars>
      </dgm:prSet>
      <dgm:spPr/>
      <dgm:t>
        <a:bodyPr/>
        <a:lstStyle/>
        <a:p>
          <a:endParaRPr lang="en-US"/>
        </a:p>
      </dgm:t>
    </dgm:pt>
    <dgm:pt modelId="{F34A6A59-E4C7-9346-A706-2CB2CA1CAC39}" type="pres">
      <dgm:prSet presAssocID="{B79EF332-3E7D-CE40-8223-9663F20E5651}" presName="descendantText" presStyleLbl="alignAcc1" presStyleIdx="5" presStyleCnt="6">
        <dgm:presLayoutVars>
          <dgm:bulletEnabled val="1"/>
        </dgm:presLayoutVars>
      </dgm:prSet>
      <dgm:spPr/>
      <dgm:t>
        <a:bodyPr/>
        <a:lstStyle/>
        <a:p>
          <a:endParaRPr lang="en-US"/>
        </a:p>
      </dgm:t>
    </dgm:pt>
  </dgm:ptLst>
  <dgm:cxnLst>
    <dgm:cxn modelId="{9BA30F64-EF84-2543-BAB7-EC02424103DB}" srcId="{D90C6533-9FDA-6E45-B853-23740514B5F4}" destId="{8A24CF49-262D-3A4D-AA7D-9587F81C203E}" srcOrd="3" destOrd="0" parTransId="{C1ACB7C4-859E-0541-8C26-9347AB02076B}" sibTransId="{A12B2BC2-7151-B54B-9501-C79CF00006F7}"/>
    <dgm:cxn modelId="{E98BACBC-6674-3E48-825F-3DBEE688EDF2}" type="presOf" srcId="{9290EB6E-BB0B-5C4C-BD4C-EA0B76A0FC8C}" destId="{74E529AC-ACCB-9B42-A912-800DD1E917FC}" srcOrd="0" destOrd="0" presId="urn:microsoft.com/office/officeart/2005/8/layout/chevron2"/>
    <dgm:cxn modelId="{60DFDB2E-4D37-9E4C-9884-2AF9439D8C32}" srcId="{66B65FFF-0D60-1F4F-81AF-103A225128CE}" destId="{A2D656C6-1B62-F142-A57A-59ABB87EBAD9}" srcOrd="0" destOrd="0" parTransId="{C4AF9807-CB9F-F44B-B067-C245CEDEDD56}" sibTransId="{EADE7C19-CC66-5E4C-9CEC-76CB6A215FA0}"/>
    <dgm:cxn modelId="{41BFBDF9-2761-0248-AA11-61FEC45F5FE4}" type="presOf" srcId="{7F161AF6-751B-5344-894E-3D3EBF884EDC}" destId="{F2DD0458-5977-4E44-8604-408BB4A3C490}" srcOrd="0" destOrd="0" presId="urn:microsoft.com/office/officeart/2005/8/layout/chevron2"/>
    <dgm:cxn modelId="{86D141B5-8E08-A545-859C-E4A579072B0F}" type="presOf" srcId="{66B65FFF-0D60-1F4F-81AF-103A225128CE}" destId="{1B03593A-9E37-BC48-A9A7-0F7E79BC925B}" srcOrd="0" destOrd="0" presId="urn:microsoft.com/office/officeart/2005/8/layout/chevron2"/>
    <dgm:cxn modelId="{CE280558-BBEE-5B45-968E-C775642E456A}" type="presOf" srcId="{B79EF332-3E7D-CE40-8223-9663F20E5651}" destId="{F7268969-A073-8246-A946-FFD9859F721A}" srcOrd="0" destOrd="0" presId="urn:microsoft.com/office/officeart/2005/8/layout/chevron2"/>
    <dgm:cxn modelId="{6BEB27E9-D071-A346-91E0-3FE06D9C7A26}" srcId="{D90C6533-9FDA-6E45-B853-23740514B5F4}" destId="{B79EF332-3E7D-CE40-8223-9663F20E5651}" srcOrd="5" destOrd="0" parTransId="{792E0C56-D61A-0148-8396-CD3107321888}" sibTransId="{5193C352-1B21-214A-86D1-F5C4ABD75BEE}"/>
    <dgm:cxn modelId="{9F4411E4-FC58-2545-860D-65886DC43F66}" type="presOf" srcId="{49CAC1EE-7FC2-1A49-BDBA-BC240745C900}" destId="{EEFF3F69-ED24-6441-9BDA-A47BBDFBAB5C}" srcOrd="0" destOrd="0" presId="urn:microsoft.com/office/officeart/2005/8/layout/chevron2"/>
    <dgm:cxn modelId="{DB94D3A8-D674-E94E-AE5D-E4A740B6DDF1}" srcId="{49CAC1EE-7FC2-1A49-BDBA-BC240745C900}" destId="{AC57D10D-2663-F046-B7F8-547D25E52BE5}" srcOrd="0" destOrd="0" parTransId="{5558E42C-E587-AB45-93FD-2C77723614F2}" sibTransId="{E8B47B39-042E-C34D-B113-D43E55ACB584}"/>
    <dgm:cxn modelId="{6240325A-A086-414F-B0BA-FFDA84F57146}" type="presOf" srcId="{A2D656C6-1B62-F142-A57A-59ABB87EBAD9}" destId="{C06ACDBB-6959-864E-893D-0CB62F93C2D2}" srcOrd="0" destOrd="0" presId="urn:microsoft.com/office/officeart/2005/8/layout/chevron2"/>
    <dgm:cxn modelId="{C66DC2B2-694A-934E-8BF3-0E932EAE1BFA}" type="presOf" srcId="{23B00AEA-3D01-414F-ACEF-149CF67C3FEE}" destId="{8138A709-4103-9941-BD57-649006FDB3BE}" srcOrd="0" destOrd="0" presId="urn:microsoft.com/office/officeart/2005/8/layout/chevron2"/>
    <dgm:cxn modelId="{8D1D4628-CD60-CF4C-9B78-C67BF2FAD5F5}" srcId="{D90C6533-9FDA-6E45-B853-23740514B5F4}" destId="{66B65FFF-0D60-1F4F-81AF-103A225128CE}" srcOrd="4" destOrd="0" parTransId="{F5137FB8-2568-124A-96F3-1A03033F790B}" sibTransId="{71EDF088-9323-854A-AFC0-5E06CF1CCA6F}"/>
    <dgm:cxn modelId="{845F4CFB-4962-1240-8E93-CF95DAC787D1}" srcId="{7F161AF6-751B-5344-894E-3D3EBF884EDC}" destId="{9290EB6E-BB0B-5C4C-BD4C-EA0B76A0FC8C}" srcOrd="0" destOrd="0" parTransId="{06F8FCD3-BA26-A540-868F-8BD6DCC08827}" sibTransId="{92F5FF44-3BF9-614A-A904-C0304720CB0C}"/>
    <dgm:cxn modelId="{7D177908-CA29-3F4A-AF4C-EB68479563C5}" srcId="{D90C6533-9FDA-6E45-B853-23740514B5F4}" destId="{49CAC1EE-7FC2-1A49-BDBA-BC240745C900}" srcOrd="1" destOrd="0" parTransId="{3F4E3A81-80C3-0842-8B94-2E7489F70555}" sibTransId="{77A4DAC2-CFB2-1441-9229-CB5C1D3BED3A}"/>
    <dgm:cxn modelId="{1AEC7F63-0602-9746-94BE-A658BEC8EE2D}" srcId="{28C731C5-AA85-2941-B780-C11F7C32C4AB}" destId="{23B00AEA-3D01-414F-ACEF-149CF67C3FEE}" srcOrd="0" destOrd="0" parTransId="{CFF115E2-E9F6-454D-81E2-2C677B214A51}" sibTransId="{C5C74B1A-16E7-CB41-A6CB-B710AB0DC52C}"/>
    <dgm:cxn modelId="{12389631-9712-084A-92CC-18B5728A346C}" type="presOf" srcId="{AC57D10D-2663-F046-B7F8-547D25E52BE5}" destId="{6C7BA1D1-FCF1-5C40-A4FE-6823349945A7}" srcOrd="0" destOrd="0" presId="urn:microsoft.com/office/officeart/2005/8/layout/chevron2"/>
    <dgm:cxn modelId="{8337B8C9-7B68-F047-9419-01D5A80364A8}" srcId="{D90C6533-9FDA-6E45-B853-23740514B5F4}" destId="{7F161AF6-751B-5344-894E-3D3EBF884EDC}" srcOrd="0" destOrd="0" parTransId="{B6FF6346-C184-0741-BDD9-9AF0B9AA2885}" sibTransId="{7A4740DD-CB60-7942-97FB-E79782AB904B}"/>
    <dgm:cxn modelId="{C3C98446-AC72-3C4E-9F51-AB0EC8D3D30F}" srcId="{D90C6533-9FDA-6E45-B853-23740514B5F4}" destId="{28C731C5-AA85-2941-B780-C11F7C32C4AB}" srcOrd="2" destOrd="0" parTransId="{F842CBC9-D155-204E-AE61-237526BC255E}" sibTransId="{F01E0892-0618-224B-85E7-D4465CCF8A9E}"/>
    <dgm:cxn modelId="{C91CFD52-FC00-154A-B7C1-65DFB534EE7C}" type="presOf" srcId="{75B8F7B6-0B45-C649-9B82-3B17C2E1A145}" destId="{F34A6A59-E4C7-9346-A706-2CB2CA1CAC39}" srcOrd="0" destOrd="0" presId="urn:microsoft.com/office/officeart/2005/8/layout/chevron2"/>
    <dgm:cxn modelId="{9110F7D9-4CED-DA4E-AFB5-C819A4B45704}" type="presOf" srcId="{9B6AE93C-CD84-4948-8B83-003D19BAC043}" destId="{2FDE5157-569E-574D-B230-D9B727A4CAA9}" srcOrd="0" destOrd="0" presId="urn:microsoft.com/office/officeart/2005/8/layout/chevron2"/>
    <dgm:cxn modelId="{6492D11E-E17D-5A46-B0ED-738AA0E95FF1}" srcId="{8A24CF49-262D-3A4D-AA7D-9587F81C203E}" destId="{9B6AE93C-CD84-4948-8B83-003D19BAC043}" srcOrd="0" destOrd="0" parTransId="{6229E9FB-AE32-F446-A512-D68FEC4D9367}" sibTransId="{E87C9A00-D261-144F-BDEF-44670516A835}"/>
    <dgm:cxn modelId="{5CFD4E38-71EC-634D-B1A4-20E400748AAF}" srcId="{B79EF332-3E7D-CE40-8223-9663F20E5651}" destId="{75B8F7B6-0B45-C649-9B82-3B17C2E1A145}" srcOrd="0" destOrd="0" parTransId="{ED253158-A7F4-0148-87F8-125D582B83B3}" sibTransId="{EC785A0B-9933-C24A-A9A8-3D9BAB01007E}"/>
    <dgm:cxn modelId="{515BD395-613F-CA48-B7C9-1686B53C5F50}" type="presOf" srcId="{8A24CF49-262D-3A4D-AA7D-9587F81C203E}" destId="{D4E882DA-D1BD-9647-8A56-28476039FE6F}" srcOrd="0" destOrd="0" presId="urn:microsoft.com/office/officeart/2005/8/layout/chevron2"/>
    <dgm:cxn modelId="{CD6F2C4F-9E24-0E47-BF05-3E80AF79B95D}" type="presOf" srcId="{28C731C5-AA85-2941-B780-C11F7C32C4AB}" destId="{FC1FD0E8-EA5A-CF4D-BF8B-00518C7D2BD0}" srcOrd="0" destOrd="0" presId="urn:microsoft.com/office/officeart/2005/8/layout/chevron2"/>
    <dgm:cxn modelId="{D1A394C1-6263-B949-B7A8-133C76704D6D}" type="presOf" srcId="{D90C6533-9FDA-6E45-B853-23740514B5F4}" destId="{E7B89E2F-ED8F-0C40-90A2-F42734D5D4B9}" srcOrd="0" destOrd="0" presId="urn:microsoft.com/office/officeart/2005/8/layout/chevron2"/>
    <dgm:cxn modelId="{835DEFF5-8C12-9C4E-91DB-B32D2F778729}" type="presParOf" srcId="{E7B89E2F-ED8F-0C40-90A2-F42734D5D4B9}" destId="{A34FDAC3-C96C-1642-8E20-ED273A94402B}" srcOrd="0" destOrd="0" presId="urn:microsoft.com/office/officeart/2005/8/layout/chevron2"/>
    <dgm:cxn modelId="{AC56355A-81A7-9D42-B2BA-D955C6605315}" type="presParOf" srcId="{A34FDAC3-C96C-1642-8E20-ED273A94402B}" destId="{F2DD0458-5977-4E44-8604-408BB4A3C490}" srcOrd="0" destOrd="0" presId="urn:microsoft.com/office/officeart/2005/8/layout/chevron2"/>
    <dgm:cxn modelId="{55E92E4A-FCD6-A94F-AC83-677D432B7C7C}" type="presParOf" srcId="{A34FDAC3-C96C-1642-8E20-ED273A94402B}" destId="{74E529AC-ACCB-9B42-A912-800DD1E917FC}" srcOrd="1" destOrd="0" presId="urn:microsoft.com/office/officeart/2005/8/layout/chevron2"/>
    <dgm:cxn modelId="{E6AE3B89-1E98-A742-85A4-A2FDDF6E79C2}" type="presParOf" srcId="{E7B89E2F-ED8F-0C40-90A2-F42734D5D4B9}" destId="{468F5E2A-270E-8145-9E41-B5C9450EB333}" srcOrd="1" destOrd="0" presId="urn:microsoft.com/office/officeart/2005/8/layout/chevron2"/>
    <dgm:cxn modelId="{F2CEF3B2-DCBE-174E-BF37-8B903F2D44F3}" type="presParOf" srcId="{E7B89E2F-ED8F-0C40-90A2-F42734D5D4B9}" destId="{6983A0B6-5C70-1B4F-9524-D87C1E67FFEE}" srcOrd="2" destOrd="0" presId="urn:microsoft.com/office/officeart/2005/8/layout/chevron2"/>
    <dgm:cxn modelId="{DEBF274B-ECB3-0F46-A9B5-B5F41606791D}" type="presParOf" srcId="{6983A0B6-5C70-1B4F-9524-D87C1E67FFEE}" destId="{EEFF3F69-ED24-6441-9BDA-A47BBDFBAB5C}" srcOrd="0" destOrd="0" presId="urn:microsoft.com/office/officeart/2005/8/layout/chevron2"/>
    <dgm:cxn modelId="{D64C7C96-C105-B040-A277-389B30B0AAD9}" type="presParOf" srcId="{6983A0B6-5C70-1B4F-9524-D87C1E67FFEE}" destId="{6C7BA1D1-FCF1-5C40-A4FE-6823349945A7}" srcOrd="1" destOrd="0" presId="urn:microsoft.com/office/officeart/2005/8/layout/chevron2"/>
    <dgm:cxn modelId="{C87CAB5E-360F-B141-8B2A-030C1F1EECB5}" type="presParOf" srcId="{E7B89E2F-ED8F-0C40-90A2-F42734D5D4B9}" destId="{8CA5293C-6937-A049-ABEB-E4403006CA38}" srcOrd="3" destOrd="0" presId="urn:microsoft.com/office/officeart/2005/8/layout/chevron2"/>
    <dgm:cxn modelId="{49DEB71A-C8CE-EC4A-9A21-BBB9BCF1DFFE}" type="presParOf" srcId="{E7B89E2F-ED8F-0C40-90A2-F42734D5D4B9}" destId="{5ED1CD0C-F974-3E45-8F66-8BF87EE2DCE0}" srcOrd="4" destOrd="0" presId="urn:microsoft.com/office/officeart/2005/8/layout/chevron2"/>
    <dgm:cxn modelId="{29C7679C-E9C0-E649-8E2A-4AA66B8F3AC7}" type="presParOf" srcId="{5ED1CD0C-F974-3E45-8F66-8BF87EE2DCE0}" destId="{FC1FD0E8-EA5A-CF4D-BF8B-00518C7D2BD0}" srcOrd="0" destOrd="0" presId="urn:microsoft.com/office/officeart/2005/8/layout/chevron2"/>
    <dgm:cxn modelId="{AF668C76-E9C4-B447-83C3-3DEDB4DCCEE9}" type="presParOf" srcId="{5ED1CD0C-F974-3E45-8F66-8BF87EE2DCE0}" destId="{8138A709-4103-9941-BD57-649006FDB3BE}" srcOrd="1" destOrd="0" presId="urn:microsoft.com/office/officeart/2005/8/layout/chevron2"/>
    <dgm:cxn modelId="{67120B96-E9E0-0541-A628-18F876C2FA05}" type="presParOf" srcId="{E7B89E2F-ED8F-0C40-90A2-F42734D5D4B9}" destId="{95FB4A57-7B6A-2848-B7A7-80A736E2DE28}" srcOrd="5" destOrd="0" presId="urn:microsoft.com/office/officeart/2005/8/layout/chevron2"/>
    <dgm:cxn modelId="{B7B86490-B739-E743-976D-BB3A9B54493C}" type="presParOf" srcId="{E7B89E2F-ED8F-0C40-90A2-F42734D5D4B9}" destId="{45032783-B3A7-1A44-8D95-08C178416D38}" srcOrd="6" destOrd="0" presId="urn:microsoft.com/office/officeart/2005/8/layout/chevron2"/>
    <dgm:cxn modelId="{17C2B4BB-132D-2049-8C6C-50A7E84BFB8C}" type="presParOf" srcId="{45032783-B3A7-1A44-8D95-08C178416D38}" destId="{D4E882DA-D1BD-9647-8A56-28476039FE6F}" srcOrd="0" destOrd="0" presId="urn:microsoft.com/office/officeart/2005/8/layout/chevron2"/>
    <dgm:cxn modelId="{36C5E30C-A7F7-1647-8C03-2C4FBC2FEF43}" type="presParOf" srcId="{45032783-B3A7-1A44-8D95-08C178416D38}" destId="{2FDE5157-569E-574D-B230-D9B727A4CAA9}" srcOrd="1" destOrd="0" presId="urn:microsoft.com/office/officeart/2005/8/layout/chevron2"/>
    <dgm:cxn modelId="{2D06A536-2447-B34C-90CC-E3644A8BEFB9}" type="presParOf" srcId="{E7B89E2F-ED8F-0C40-90A2-F42734D5D4B9}" destId="{6A8A5F36-7FF5-D041-AF13-AD523C6B8129}" srcOrd="7" destOrd="0" presId="urn:microsoft.com/office/officeart/2005/8/layout/chevron2"/>
    <dgm:cxn modelId="{C6C060CF-D058-1847-AD6A-8E2685C307AA}" type="presParOf" srcId="{E7B89E2F-ED8F-0C40-90A2-F42734D5D4B9}" destId="{BF5C03FC-F13F-404E-AF86-960F48EF2B3D}" srcOrd="8" destOrd="0" presId="urn:microsoft.com/office/officeart/2005/8/layout/chevron2"/>
    <dgm:cxn modelId="{DB8800D1-5B9F-AC4D-B1A6-165F9149F74C}" type="presParOf" srcId="{BF5C03FC-F13F-404E-AF86-960F48EF2B3D}" destId="{1B03593A-9E37-BC48-A9A7-0F7E79BC925B}" srcOrd="0" destOrd="0" presId="urn:microsoft.com/office/officeart/2005/8/layout/chevron2"/>
    <dgm:cxn modelId="{7AA71473-8620-C04D-B1DE-5BF9EFFC4A55}" type="presParOf" srcId="{BF5C03FC-F13F-404E-AF86-960F48EF2B3D}" destId="{C06ACDBB-6959-864E-893D-0CB62F93C2D2}" srcOrd="1" destOrd="0" presId="urn:microsoft.com/office/officeart/2005/8/layout/chevron2"/>
    <dgm:cxn modelId="{8BAD9EA1-D214-6E4A-AD82-83E36CDE56B2}" type="presParOf" srcId="{E7B89E2F-ED8F-0C40-90A2-F42734D5D4B9}" destId="{E90C695D-C88C-E54E-BD19-978DF2BFEDBE}" srcOrd="9" destOrd="0" presId="urn:microsoft.com/office/officeart/2005/8/layout/chevron2"/>
    <dgm:cxn modelId="{13003C89-4AD4-3142-A057-B4D4CF9B8DED}" type="presParOf" srcId="{E7B89E2F-ED8F-0C40-90A2-F42734D5D4B9}" destId="{87361024-8F34-564F-BFB5-0351CE01DC22}" srcOrd="10" destOrd="0" presId="urn:microsoft.com/office/officeart/2005/8/layout/chevron2"/>
    <dgm:cxn modelId="{27DA03AC-D63B-154A-9470-E7F93DE24AB8}" type="presParOf" srcId="{87361024-8F34-564F-BFB5-0351CE01DC22}" destId="{F7268969-A073-8246-A946-FFD9859F721A}" srcOrd="0" destOrd="0" presId="urn:microsoft.com/office/officeart/2005/8/layout/chevron2"/>
    <dgm:cxn modelId="{21818DFA-FDD6-B943-987D-EB25839F8246}" type="presParOf" srcId="{87361024-8F34-564F-BFB5-0351CE01DC22}" destId="{F34A6A59-E4C7-9346-A706-2CB2CA1CAC3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D0458-5977-4E44-8604-408BB4A3C490}">
      <dsp:nvSpPr>
        <dsp:cNvPr id="0" name=""/>
        <dsp:cNvSpPr/>
      </dsp:nvSpPr>
      <dsp:spPr>
        <a:xfrm rot="5400000">
          <a:off x="-136038" y="136988"/>
          <a:ext cx="906921" cy="634844"/>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Cambria"/>
              <a:cs typeface="Cambria"/>
            </a:rPr>
            <a:t>Engage</a:t>
          </a:r>
          <a:endParaRPr lang="en-US" sz="1300" kern="1200" dirty="0">
            <a:latin typeface="Cambria"/>
            <a:cs typeface="Cambria"/>
          </a:endParaRPr>
        </a:p>
      </dsp:txBody>
      <dsp:txXfrm rot="-5400000">
        <a:off x="1" y="318371"/>
        <a:ext cx="634844" cy="272077"/>
      </dsp:txXfrm>
    </dsp:sp>
    <dsp:sp modelId="{74E529AC-ACCB-9B42-A912-800DD1E917FC}">
      <dsp:nvSpPr>
        <dsp:cNvPr id="0" name=""/>
        <dsp:cNvSpPr/>
      </dsp:nvSpPr>
      <dsp:spPr>
        <a:xfrm rot="5400000">
          <a:off x="4137473" y="-3501677"/>
          <a:ext cx="589498" cy="759475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ambria"/>
              <a:cs typeface="Cambria"/>
            </a:rPr>
            <a:t>Engage advisors in planning for math pathways implementation.</a:t>
          </a:r>
          <a:endParaRPr lang="en-US" sz="2000" kern="1200" dirty="0">
            <a:latin typeface="Cambria"/>
            <a:cs typeface="Cambria"/>
          </a:endParaRPr>
        </a:p>
      </dsp:txBody>
      <dsp:txXfrm rot="-5400000">
        <a:off x="634845" y="29728"/>
        <a:ext cx="7565978" cy="531944"/>
      </dsp:txXfrm>
    </dsp:sp>
    <dsp:sp modelId="{EEFF3F69-ED24-6441-9BDA-A47BBDFBAB5C}">
      <dsp:nvSpPr>
        <dsp:cNvPr id="0" name=""/>
        <dsp:cNvSpPr/>
      </dsp:nvSpPr>
      <dsp:spPr>
        <a:xfrm rot="5400000">
          <a:off x="-136038" y="945824"/>
          <a:ext cx="906921" cy="634844"/>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Cambria"/>
              <a:cs typeface="Cambria"/>
            </a:rPr>
            <a:t>Plan</a:t>
          </a:r>
          <a:endParaRPr lang="en-US" sz="1300" kern="1200" dirty="0">
            <a:latin typeface="Cambria"/>
            <a:cs typeface="Cambria"/>
          </a:endParaRPr>
        </a:p>
      </dsp:txBody>
      <dsp:txXfrm rot="-5400000">
        <a:off x="1" y="1127207"/>
        <a:ext cx="634844" cy="272077"/>
      </dsp:txXfrm>
    </dsp:sp>
    <dsp:sp modelId="{6C7BA1D1-FCF1-5C40-A4FE-6823349945A7}">
      <dsp:nvSpPr>
        <dsp:cNvPr id="0" name=""/>
        <dsp:cNvSpPr/>
      </dsp:nvSpPr>
      <dsp:spPr>
        <a:xfrm rot="5400000">
          <a:off x="4137473" y="-2692841"/>
          <a:ext cx="589498" cy="759475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ambria"/>
              <a:cs typeface="Cambria"/>
            </a:rPr>
            <a:t>Create an advising plan.</a:t>
          </a:r>
          <a:endParaRPr lang="en-US" sz="2000" kern="1200" dirty="0">
            <a:latin typeface="Cambria"/>
            <a:cs typeface="Cambria"/>
          </a:endParaRPr>
        </a:p>
      </dsp:txBody>
      <dsp:txXfrm rot="-5400000">
        <a:off x="634845" y="838564"/>
        <a:ext cx="7565978" cy="531944"/>
      </dsp:txXfrm>
    </dsp:sp>
    <dsp:sp modelId="{FC1FD0E8-EA5A-CF4D-BF8B-00518C7D2BD0}">
      <dsp:nvSpPr>
        <dsp:cNvPr id="0" name=""/>
        <dsp:cNvSpPr/>
      </dsp:nvSpPr>
      <dsp:spPr>
        <a:xfrm rot="5400000">
          <a:off x="-136038" y="1754659"/>
          <a:ext cx="906921" cy="634844"/>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Cambria"/>
              <a:cs typeface="Cambria"/>
            </a:rPr>
            <a:t>Develop</a:t>
          </a:r>
          <a:endParaRPr lang="en-US" sz="1300" kern="1200" dirty="0">
            <a:latin typeface="Cambria"/>
            <a:cs typeface="Cambria"/>
          </a:endParaRPr>
        </a:p>
      </dsp:txBody>
      <dsp:txXfrm rot="-5400000">
        <a:off x="1" y="1936042"/>
        <a:ext cx="634844" cy="272077"/>
      </dsp:txXfrm>
    </dsp:sp>
    <dsp:sp modelId="{8138A709-4103-9941-BD57-649006FDB3BE}">
      <dsp:nvSpPr>
        <dsp:cNvPr id="0" name=""/>
        <dsp:cNvSpPr/>
      </dsp:nvSpPr>
      <dsp:spPr>
        <a:xfrm rot="5400000">
          <a:off x="4137473" y="-1884006"/>
          <a:ext cx="589498" cy="759475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ambria"/>
              <a:cs typeface="Cambria"/>
            </a:rPr>
            <a:t>Develop materials to guide advisors and students.</a:t>
          </a:r>
          <a:endParaRPr lang="en-US" sz="2000" kern="1200" dirty="0">
            <a:latin typeface="Cambria"/>
            <a:cs typeface="Cambria"/>
          </a:endParaRPr>
        </a:p>
      </dsp:txBody>
      <dsp:txXfrm rot="-5400000">
        <a:off x="634845" y="1647399"/>
        <a:ext cx="7565978" cy="531944"/>
      </dsp:txXfrm>
    </dsp:sp>
    <dsp:sp modelId="{D4E882DA-D1BD-9647-8A56-28476039FE6F}">
      <dsp:nvSpPr>
        <dsp:cNvPr id="0" name=""/>
        <dsp:cNvSpPr/>
      </dsp:nvSpPr>
      <dsp:spPr>
        <a:xfrm rot="5400000">
          <a:off x="-136038" y="2563495"/>
          <a:ext cx="906921" cy="634844"/>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Cambria"/>
              <a:cs typeface="Cambria"/>
            </a:rPr>
            <a:t>Train</a:t>
          </a:r>
          <a:endParaRPr lang="en-US" sz="1300" kern="1200" dirty="0">
            <a:latin typeface="Cambria"/>
            <a:cs typeface="Cambria"/>
          </a:endParaRPr>
        </a:p>
      </dsp:txBody>
      <dsp:txXfrm rot="-5400000">
        <a:off x="1" y="2744878"/>
        <a:ext cx="634844" cy="272077"/>
      </dsp:txXfrm>
    </dsp:sp>
    <dsp:sp modelId="{2FDE5157-569E-574D-B230-D9B727A4CAA9}">
      <dsp:nvSpPr>
        <dsp:cNvPr id="0" name=""/>
        <dsp:cNvSpPr/>
      </dsp:nvSpPr>
      <dsp:spPr>
        <a:xfrm rot="5400000">
          <a:off x="4137473" y="-1075171"/>
          <a:ext cx="589498" cy="759475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ambria"/>
              <a:cs typeface="Cambria"/>
            </a:rPr>
            <a:t>Prepare and train advising staff.</a:t>
          </a:r>
          <a:endParaRPr lang="en-US" sz="2000" kern="1200" dirty="0">
            <a:latin typeface="Cambria"/>
            <a:cs typeface="Cambria"/>
          </a:endParaRPr>
        </a:p>
      </dsp:txBody>
      <dsp:txXfrm rot="-5400000">
        <a:off x="634845" y="2456234"/>
        <a:ext cx="7565978" cy="531944"/>
      </dsp:txXfrm>
    </dsp:sp>
    <dsp:sp modelId="{1B03593A-9E37-BC48-A9A7-0F7E79BC925B}">
      <dsp:nvSpPr>
        <dsp:cNvPr id="0" name=""/>
        <dsp:cNvSpPr/>
      </dsp:nvSpPr>
      <dsp:spPr>
        <a:xfrm rot="5400000">
          <a:off x="-136038" y="3372330"/>
          <a:ext cx="906921" cy="634844"/>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Cambria"/>
              <a:cs typeface="Cambria"/>
            </a:rPr>
            <a:t>Advise</a:t>
          </a:r>
          <a:endParaRPr lang="en-US" sz="1300" kern="1200" dirty="0">
            <a:latin typeface="Cambria"/>
            <a:cs typeface="Cambria"/>
          </a:endParaRPr>
        </a:p>
      </dsp:txBody>
      <dsp:txXfrm rot="-5400000">
        <a:off x="1" y="3553713"/>
        <a:ext cx="634844" cy="272077"/>
      </dsp:txXfrm>
    </dsp:sp>
    <dsp:sp modelId="{C06ACDBB-6959-864E-893D-0CB62F93C2D2}">
      <dsp:nvSpPr>
        <dsp:cNvPr id="0" name=""/>
        <dsp:cNvSpPr/>
      </dsp:nvSpPr>
      <dsp:spPr>
        <a:xfrm rot="5400000">
          <a:off x="4137473" y="-266335"/>
          <a:ext cx="589498" cy="759475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ambria"/>
              <a:cs typeface="Cambria"/>
            </a:rPr>
            <a:t>Advise and enroll students.</a:t>
          </a:r>
          <a:endParaRPr lang="en-US" sz="2000" kern="1200" dirty="0">
            <a:latin typeface="Cambria"/>
            <a:cs typeface="Cambria"/>
          </a:endParaRPr>
        </a:p>
      </dsp:txBody>
      <dsp:txXfrm rot="-5400000">
        <a:off x="634845" y="3265070"/>
        <a:ext cx="7565978" cy="531944"/>
      </dsp:txXfrm>
    </dsp:sp>
    <dsp:sp modelId="{F7268969-A073-8246-A946-FFD9859F721A}">
      <dsp:nvSpPr>
        <dsp:cNvPr id="0" name=""/>
        <dsp:cNvSpPr/>
      </dsp:nvSpPr>
      <dsp:spPr>
        <a:xfrm rot="5400000">
          <a:off x="-136038" y="4181166"/>
          <a:ext cx="906921" cy="634844"/>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Cambria"/>
              <a:cs typeface="Cambria"/>
            </a:rPr>
            <a:t>Improve</a:t>
          </a:r>
          <a:endParaRPr lang="en-US" sz="1300" kern="1200" dirty="0">
            <a:latin typeface="Cambria"/>
            <a:cs typeface="Cambria"/>
          </a:endParaRPr>
        </a:p>
      </dsp:txBody>
      <dsp:txXfrm rot="-5400000">
        <a:off x="1" y="4362549"/>
        <a:ext cx="634844" cy="272077"/>
      </dsp:txXfrm>
    </dsp:sp>
    <dsp:sp modelId="{F34A6A59-E4C7-9346-A706-2CB2CA1CAC39}">
      <dsp:nvSpPr>
        <dsp:cNvPr id="0" name=""/>
        <dsp:cNvSpPr/>
      </dsp:nvSpPr>
      <dsp:spPr>
        <a:xfrm rot="5400000">
          <a:off x="4137473" y="542499"/>
          <a:ext cx="589498" cy="759475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ambria"/>
              <a:cs typeface="Cambria"/>
            </a:rPr>
            <a:t>Evaluate progress and use data for continuous improvement.</a:t>
          </a:r>
          <a:endParaRPr lang="en-US" sz="2000" kern="1200" dirty="0">
            <a:latin typeface="Cambria"/>
            <a:cs typeface="Cambria"/>
          </a:endParaRPr>
        </a:p>
      </dsp:txBody>
      <dsp:txXfrm rot="-5400000">
        <a:off x="634845" y="4073905"/>
        <a:ext cx="7565978" cy="531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D0458-5977-4E44-8604-408BB4A3C490}">
      <dsp:nvSpPr>
        <dsp:cNvPr id="0" name=""/>
        <dsp:cNvSpPr/>
      </dsp:nvSpPr>
      <dsp:spPr>
        <a:xfrm rot="5400000">
          <a:off x="-754379" y="754379"/>
          <a:ext cx="4953000" cy="3444240"/>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latin typeface="Cambria"/>
              <a:cs typeface="Cambria"/>
            </a:rPr>
            <a:t>Engage</a:t>
          </a:r>
          <a:endParaRPr lang="en-US" sz="4800" kern="1200" dirty="0">
            <a:latin typeface="Cambria"/>
            <a:cs typeface="Cambria"/>
          </a:endParaRPr>
        </a:p>
      </dsp:txBody>
      <dsp:txXfrm rot="-5400000">
        <a:off x="1" y="1722119"/>
        <a:ext cx="3444240" cy="1508760"/>
      </dsp:txXfrm>
    </dsp:sp>
    <dsp:sp modelId="{74E529AC-ACCB-9B42-A912-800DD1E917FC}">
      <dsp:nvSpPr>
        <dsp:cNvPr id="0" name=""/>
        <dsp:cNvSpPr/>
      </dsp:nvSpPr>
      <dsp:spPr>
        <a:xfrm rot="5400000">
          <a:off x="4411980" y="-967739"/>
          <a:ext cx="3230880" cy="5166360"/>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latin typeface="Cambria"/>
              <a:cs typeface="Cambria"/>
            </a:rPr>
            <a:t> Engage advisors in planning for math pathways implementation.</a:t>
          </a:r>
          <a:endParaRPr lang="en-US" sz="3600" kern="1200" dirty="0">
            <a:latin typeface="Cambria"/>
            <a:cs typeface="Cambria"/>
          </a:endParaRPr>
        </a:p>
      </dsp:txBody>
      <dsp:txXfrm rot="-5400000">
        <a:off x="3444241" y="157719"/>
        <a:ext cx="5008641" cy="2915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F3F69-ED24-6441-9BDA-A47BBDFBAB5C}">
      <dsp:nvSpPr>
        <dsp:cNvPr id="0" name=""/>
        <dsp:cNvSpPr/>
      </dsp:nvSpPr>
      <dsp:spPr>
        <a:xfrm rot="5400000">
          <a:off x="-754379" y="754379"/>
          <a:ext cx="4953000" cy="3444240"/>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latin typeface="Cambria"/>
              <a:cs typeface="Cambria"/>
            </a:rPr>
            <a:t>Plan</a:t>
          </a:r>
          <a:endParaRPr lang="en-US" sz="4800" kern="1200" dirty="0">
            <a:latin typeface="Cambria"/>
            <a:cs typeface="Cambria"/>
          </a:endParaRPr>
        </a:p>
      </dsp:txBody>
      <dsp:txXfrm rot="-5400000">
        <a:off x="1" y="1722119"/>
        <a:ext cx="3444240" cy="1508760"/>
      </dsp:txXfrm>
    </dsp:sp>
    <dsp:sp modelId="{6C7BA1D1-FCF1-5C40-A4FE-6823349945A7}">
      <dsp:nvSpPr>
        <dsp:cNvPr id="0" name=""/>
        <dsp:cNvSpPr/>
      </dsp:nvSpPr>
      <dsp:spPr>
        <a:xfrm rot="5400000">
          <a:off x="4411980" y="-967739"/>
          <a:ext cx="3230880" cy="5166360"/>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latin typeface="Cambria"/>
              <a:cs typeface="Cambria"/>
            </a:rPr>
            <a:t> Create an advising plan.</a:t>
          </a:r>
          <a:endParaRPr lang="en-US" sz="3600" kern="1200" dirty="0">
            <a:latin typeface="Cambria"/>
            <a:cs typeface="Cambria"/>
          </a:endParaRPr>
        </a:p>
      </dsp:txBody>
      <dsp:txXfrm rot="-5400000">
        <a:off x="3444241" y="157719"/>
        <a:ext cx="5008641" cy="2915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FD0E8-EA5A-CF4D-BF8B-00518C7D2BD0}">
      <dsp:nvSpPr>
        <dsp:cNvPr id="0" name=""/>
        <dsp:cNvSpPr/>
      </dsp:nvSpPr>
      <dsp:spPr>
        <a:xfrm rot="5400000">
          <a:off x="-754379" y="754379"/>
          <a:ext cx="4953000" cy="3444240"/>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latin typeface="Cambria"/>
              <a:cs typeface="Cambria"/>
            </a:rPr>
            <a:t>Develop</a:t>
          </a:r>
          <a:endParaRPr lang="en-US" sz="4800" kern="1200" dirty="0">
            <a:latin typeface="Cambria"/>
            <a:cs typeface="Cambria"/>
          </a:endParaRPr>
        </a:p>
      </dsp:txBody>
      <dsp:txXfrm rot="-5400000">
        <a:off x="1" y="1722119"/>
        <a:ext cx="3444240" cy="1508760"/>
      </dsp:txXfrm>
    </dsp:sp>
    <dsp:sp modelId="{8138A709-4103-9941-BD57-649006FDB3BE}">
      <dsp:nvSpPr>
        <dsp:cNvPr id="0" name=""/>
        <dsp:cNvSpPr/>
      </dsp:nvSpPr>
      <dsp:spPr>
        <a:xfrm rot="5400000">
          <a:off x="4411980" y="-967739"/>
          <a:ext cx="3230880" cy="5166360"/>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2712" tIns="32385" rIns="32385" bIns="32385" numCol="1" spcCol="1270" anchor="ctr" anchorCtr="0">
          <a:noAutofit/>
        </a:bodyPr>
        <a:lstStyle/>
        <a:p>
          <a:pPr marL="285750" lvl="1" indent="-285750" algn="l" defTabSz="2266950">
            <a:lnSpc>
              <a:spcPct val="90000"/>
            </a:lnSpc>
            <a:spcBef>
              <a:spcPct val="0"/>
            </a:spcBef>
            <a:spcAft>
              <a:spcPct val="15000"/>
            </a:spcAft>
            <a:buChar char="••"/>
          </a:pPr>
          <a:r>
            <a:rPr lang="en-US" sz="5100" kern="1200" dirty="0" smtClean="0">
              <a:latin typeface="Cambria"/>
              <a:cs typeface="Cambria"/>
            </a:rPr>
            <a:t> </a:t>
          </a:r>
          <a:r>
            <a:rPr lang="en-US" sz="3600" kern="1200" dirty="0" smtClean="0">
              <a:latin typeface="Cambria"/>
              <a:cs typeface="Cambria"/>
            </a:rPr>
            <a:t>Develop materials to guide advisors and students.</a:t>
          </a:r>
          <a:endParaRPr lang="en-US" sz="3600" kern="1200" dirty="0">
            <a:latin typeface="Cambria"/>
            <a:cs typeface="Cambria"/>
          </a:endParaRPr>
        </a:p>
      </dsp:txBody>
      <dsp:txXfrm rot="-5400000">
        <a:off x="3444241" y="157719"/>
        <a:ext cx="5008641" cy="29154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0E9E47-5A05-E74F-9FB8-05D6A1FC8519}" type="datetimeFigureOut">
              <a:rPr lang="en-US" smtClean="0"/>
              <a:pPr/>
              <a:t>4/4/16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D3EFA8-7C0C-5647-9AD2-E104A0867FB5}" type="slidenum">
              <a:rPr lang="en-US" smtClean="0"/>
              <a:pPr/>
              <a:t>‹#›</a:t>
            </a:fld>
            <a:endParaRPr lang="en-US"/>
          </a:p>
        </p:txBody>
      </p:sp>
    </p:spTree>
    <p:extLst>
      <p:ext uri="{BB962C8B-B14F-4D97-AF65-F5344CB8AC3E}">
        <p14:creationId xmlns:p14="http://schemas.microsoft.com/office/powerpoint/2010/main" val="19682494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0" charset="0"/>
                <a:ea typeface="ヒラギノ角ゴ Pro W3" pitchFamily="-110" charset="-128"/>
                <a:cs typeface="ヒラギノ角ゴ Pro W3" pitchFamily="-110"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0" charset="0"/>
                <a:ea typeface="ヒラギノ角ゴ Pro W3" pitchFamily="-110" charset="-128"/>
                <a:cs typeface="ヒラギノ角ゴ Pro W3" pitchFamily="-110"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0" charset="0"/>
                <a:ea typeface="ヒラギノ角ゴ Pro W3" pitchFamily="-110" charset="-128"/>
                <a:cs typeface="ヒラギノ角ゴ Pro W3" pitchFamily="-110"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BA6EF8D-A8CC-954D-8913-052A910947FF}" type="slidenum">
              <a:rPr lang="en-US"/>
              <a:pPr/>
              <a:t>‹#›</a:t>
            </a:fld>
            <a:endParaRPr lang="en-US"/>
          </a:p>
        </p:txBody>
      </p:sp>
    </p:spTree>
    <p:extLst>
      <p:ext uri="{BB962C8B-B14F-4D97-AF65-F5344CB8AC3E}">
        <p14:creationId xmlns:p14="http://schemas.microsoft.com/office/powerpoint/2010/main" val="25038084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ヒラギノ角ゴ Pro W3"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ヒラギノ角ゴ Pro W3" pitchFamily="-110" charset="-128"/>
      </a:defRPr>
    </a:lvl2pPr>
    <a:lvl3pPr marL="9144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ヒラギノ角ゴ Pro W3" pitchFamily="-110" charset="-128"/>
      </a:defRPr>
    </a:lvl3pPr>
    <a:lvl4pPr marL="13716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ヒラギノ角ゴ Pro W3" pitchFamily="-110" charset="-128"/>
      </a:defRPr>
    </a:lvl4pPr>
    <a:lvl5pPr marL="18288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ヒラギノ角ゴ Pro W3" pitchFamily="-110"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2" indent="-171450" algn="l" defTabSz="914400" rtl="0" eaLnBrk="0" fontAlgn="base" latinLnBrk="0" hangingPunct="0">
              <a:lnSpc>
                <a:spcPct val="100000"/>
              </a:lnSpc>
              <a:spcBef>
                <a:spcPct val="30000"/>
              </a:spcBef>
              <a:spcAft>
                <a:spcPct val="0"/>
              </a:spcAft>
              <a:buClrTx/>
              <a:buSzTx/>
              <a:buFontTx/>
              <a:buChar char="-"/>
              <a:tabLst/>
              <a:defRPr/>
            </a:pPr>
            <a:endParaRPr lang="en-US" baseline="0" dirty="0" smtClean="0">
              <a:solidFill>
                <a:srgbClr val="302C24"/>
              </a:solidFill>
              <a:latin typeface="Cambria Math"/>
              <a:cs typeface="Cambria Math"/>
            </a:endParaRPr>
          </a:p>
          <a:p>
            <a:pPr marL="171450" marR="0" lvl="2"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solidFill>
                  <a:srgbClr val="302C24"/>
                </a:solidFill>
                <a:latin typeface="Cambria Math"/>
                <a:cs typeface="Cambria Math"/>
              </a:rPr>
              <a:t>Use this strategy to communicate alignment between the implementation of math pathways and the values and interests of advisors. </a:t>
            </a:r>
          </a:p>
          <a:p>
            <a:pPr marL="171450" marR="0" lvl="2" indent="-171450" algn="l" defTabSz="914400" rtl="0" eaLnBrk="0" fontAlgn="base" latinLnBrk="0" hangingPunct="0">
              <a:lnSpc>
                <a:spcPct val="100000"/>
              </a:lnSpc>
              <a:spcBef>
                <a:spcPct val="30000"/>
              </a:spcBef>
              <a:spcAft>
                <a:spcPct val="0"/>
              </a:spcAft>
              <a:buClrTx/>
              <a:buSzTx/>
              <a:buFontTx/>
              <a:buChar char="-"/>
              <a:tabLst/>
              <a:defRPr/>
            </a:pPr>
            <a:endParaRPr lang="en-US" baseline="0" dirty="0" smtClean="0">
              <a:solidFill>
                <a:srgbClr val="302C24"/>
              </a:solidFill>
              <a:latin typeface="Cambria Math"/>
              <a:cs typeface="Cambria Math"/>
            </a:endParaRPr>
          </a:p>
          <a:p>
            <a:pPr marL="171450" marR="0" lvl="2" indent="-171450" algn="l" defTabSz="914400" rtl="0" eaLnBrk="0" fontAlgn="base" latinLnBrk="0" hangingPunct="0">
              <a:lnSpc>
                <a:spcPct val="100000"/>
              </a:lnSpc>
              <a:spcBef>
                <a:spcPct val="30000"/>
              </a:spcBef>
              <a:spcAft>
                <a:spcPct val="0"/>
              </a:spcAft>
              <a:buClrTx/>
              <a:buSzTx/>
              <a:buFontTx/>
              <a:buChar char="-"/>
              <a:tabLst/>
              <a:defRPr/>
            </a:pPr>
            <a:endParaRPr lang="en-US" baseline="0" dirty="0" smtClean="0">
              <a:solidFill>
                <a:srgbClr val="302C24"/>
              </a:solidFill>
              <a:latin typeface="Cambria Math"/>
              <a:cs typeface="Cambria Math"/>
            </a:endParaRPr>
          </a:p>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302C24"/>
                </a:solidFill>
                <a:latin typeface="Cambria Math"/>
                <a:cs typeface="Cambria Math"/>
              </a:rPr>
              <a:t>-discuss</a:t>
            </a:r>
            <a:r>
              <a:rPr lang="en-US" baseline="0" dirty="0" smtClean="0">
                <a:solidFill>
                  <a:srgbClr val="302C24"/>
                </a:solidFill>
                <a:latin typeface="Cambria Math"/>
                <a:cs typeface="Cambria Math"/>
              </a:rPr>
              <a:t> the role of the leadership team and provide direction on how to communicate with the leadership team</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302C24"/>
              </a:solidFill>
              <a:latin typeface="Cambria Math"/>
              <a:cs typeface="Cambria Math"/>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9</a:t>
            </a:fld>
            <a:endParaRPr lang="en-US"/>
          </a:p>
        </p:txBody>
      </p:sp>
    </p:spTree>
    <p:extLst>
      <p:ext uri="{BB962C8B-B14F-4D97-AF65-F5344CB8AC3E}">
        <p14:creationId xmlns:p14="http://schemas.microsoft.com/office/powerpoint/2010/main" val="322167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information is most important to students?</a:t>
            </a:r>
          </a:p>
          <a:p>
            <a:r>
              <a:rPr lang="en-US" dirty="0" smtClean="0"/>
              <a:t>How should a student</a:t>
            </a:r>
            <a:r>
              <a:rPr lang="en-US" baseline="0" dirty="0" smtClean="0"/>
              <a:t> facing decision tree differ from an advisor facing decision tree?</a:t>
            </a:r>
          </a:p>
          <a:p>
            <a:r>
              <a:rPr lang="en-US" baseline="0" dirty="0" smtClean="0"/>
              <a:t>What differences do you notice? </a:t>
            </a:r>
          </a:p>
          <a:p>
            <a:r>
              <a:rPr lang="en-US" baseline="0" dirty="0" smtClean="0"/>
              <a:t>How might your institution tailor resources to meet the needs of different audiences?</a:t>
            </a:r>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32</a:t>
            </a:fld>
            <a:endParaRPr lang="en-US"/>
          </a:p>
        </p:txBody>
      </p:sp>
    </p:spTree>
    <p:extLst>
      <p:ext uri="{BB962C8B-B14F-4D97-AF65-F5344CB8AC3E}">
        <p14:creationId xmlns:p14="http://schemas.microsoft.com/office/powerpoint/2010/main" val="246977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302C24"/>
                </a:solidFill>
                <a:latin typeface="Cambria Math"/>
                <a:cs typeface="Cambria Math"/>
              </a:rPr>
              <a:t>Each meta-major may then be aligned to a statistics or quantitative reasoning math pathways as illustrated here by the</a:t>
            </a:r>
            <a:r>
              <a:rPr lang="en-US" sz="1200" baseline="0" dirty="0" smtClean="0">
                <a:solidFill>
                  <a:srgbClr val="302C24"/>
                </a:solidFill>
                <a:latin typeface="Cambria Math"/>
                <a:cs typeface="Cambria Math"/>
              </a:rPr>
              <a:t> University of North Texas</a:t>
            </a:r>
            <a:endParaRPr lang="en-US" sz="1200" dirty="0" smtClean="0">
              <a:solidFill>
                <a:srgbClr val="302C24"/>
              </a:solidFill>
              <a:latin typeface="Cambria Math"/>
              <a:cs typeface="Cambria Math"/>
            </a:endParaRPr>
          </a:p>
          <a:p>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34</a:t>
            </a:fld>
            <a:endParaRPr lang="en-US"/>
          </a:p>
        </p:txBody>
      </p:sp>
    </p:spTree>
    <p:extLst>
      <p:ext uri="{BB962C8B-B14F-4D97-AF65-F5344CB8AC3E}">
        <p14:creationId xmlns:p14="http://schemas.microsoft.com/office/powerpoint/2010/main" val="1252934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information is most important to students?</a:t>
            </a:r>
          </a:p>
          <a:p>
            <a:r>
              <a:rPr lang="en-US" dirty="0" smtClean="0"/>
              <a:t>How should a student</a:t>
            </a:r>
            <a:r>
              <a:rPr lang="en-US" baseline="0" dirty="0" smtClean="0"/>
              <a:t> facing decision tree differ from an advisor facing decision tree?</a:t>
            </a:r>
          </a:p>
          <a:p>
            <a:r>
              <a:rPr lang="en-US" baseline="0" dirty="0" smtClean="0"/>
              <a:t>What differences do you notice? </a:t>
            </a:r>
          </a:p>
          <a:p>
            <a:r>
              <a:rPr lang="en-US" baseline="0" dirty="0" smtClean="0"/>
              <a:t>How might your institution tailor resources to meet the needs of different audiences?</a:t>
            </a:r>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35</a:t>
            </a:fld>
            <a:endParaRPr lang="en-US"/>
          </a:p>
        </p:txBody>
      </p:sp>
    </p:spTree>
    <p:extLst>
      <p:ext uri="{BB962C8B-B14F-4D97-AF65-F5344CB8AC3E}">
        <p14:creationId xmlns:p14="http://schemas.microsoft.com/office/powerpoint/2010/main" val="246977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302C24"/>
              </a:solidFill>
              <a:latin typeface="Cambria Math"/>
              <a:cs typeface="Cambria Math"/>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38</a:t>
            </a:fld>
            <a:endParaRPr lang="en-US"/>
          </a:p>
        </p:txBody>
      </p:sp>
    </p:spTree>
    <p:extLst>
      <p:ext uri="{BB962C8B-B14F-4D97-AF65-F5344CB8AC3E}">
        <p14:creationId xmlns:p14="http://schemas.microsoft.com/office/powerpoint/2010/main" val="2572772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302C24"/>
              </a:solidFill>
              <a:latin typeface="Cambria Math"/>
              <a:cs typeface="Cambria Math"/>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39</a:t>
            </a:fld>
            <a:endParaRPr lang="en-US"/>
          </a:p>
        </p:txBody>
      </p:sp>
    </p:spTree>
    <p:extLst>
      <p:ext uri="{BB962C8B-B14F-4D97-AF65-F5344CB8AC3E}">
        <p14:creationId xmlns:p14="http://schemas.microsoft.com/office/powerpoint/2010/main" val="2572772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302C24"/>
              </a:solidFill>
              <a:latin typeface="Cambria Math"/>
              <a:cs typeface="Cambria Math"/>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40</a:t>
            </a:fld>
            <a:endParaRPr lang="en-US"/>
          </a:p>
        </p:txBody>
      </p:sp>
    </p:spTree>
    <p:extLst>
      <p:ext uri="{BB962C8B-B14F-4D97-AF65-F5344CB8AC3E}">
        <p14:creationId xmlns:p14="http://schemas.microsoft.com/office/powerpoint/2010/main" val="2572772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302C24"/>
              </a:solidFill>
              <a:latin typeface="Cambria Math"/>
              <a:cs typeface="Cambria Math"/>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42</a:t>
            </a:fld>
            <a:endParaRPr lang="en-US"/>
          </a:p>
        </p:txBody>
      </p:sp>
    </p:spTree>
    <p:extLst>
      <p:ext uri="{BB962C8B-B14F-4D97-AF65-F5344CB8AC3E}">
        <p14:creationId xmlns:p14="http://schemas.microsoft.com/office/powerpoint/2010/main" val="2572772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302C24"/>
              </a:solidFill>
              <a:latin typeface="Cambria Math"/>
              <a:cs typeface="Cambria Math"/>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44</a:t>
            </a:fld>
            <a:endParaRPr lang="en-US"/>
          </a:p>
        </p:txBody>
      </p:sp>
    </p:spTree>
    <p:extLst>
      <p:ext uri="{BB962C8B-B14F-4D97-AF65-F5344CB8AC3E}">
        <p14:creationId xmlns:p14="http://schemas.microsoft.com/office/powerpoint/2010/main" val="257277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a:t>
            </a:r>
            <a:r>
              <a:rPr lang="en-US" baseline="0" dirty="0" smtClean="0"/>
              <a:t> is deeply personal. Success change aligns peoples values</a:t>
            </a:r>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10</a:t>
            </a:fld>
            <a:endParaRPr lang="en-US"/>
          </a:p>
        </p:txBody>
      </p:sp>
    </p:spTree>
    <p:extLst>
      <p:ext uri="{BB962C8B-B14F-4D97-AF65-F5344CB8AC3E}">
        <p14:creationId xmlns:p14="http://schemas.microsoft.com/office/powerpoint/2010/main" val="335668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a:t>
            </a:r>
            <a:r>
              <a:rPr lang="en-US" baseline="0" dirty="0" smtClean="0"/>
              <a:t> do not do pilots. Pilots don</a:t>
            </a:r>
            <a:r>
              <a:rPr lang="uk-UA" baseline="0" dirty="0" smtClean="0"/>
              <a:t>’</a:t>
            </a:r>
            <a:r>
              <a:rPr lang="en-US" baseline="0" dirty="0" smtClean="0"/>
              <a:t>t’ scale</a:t>
            </a:r>
          </a:p>
          <a:p>
            <a:pPr marL="171450" indent="-171450">
              <a:buFontTx/>
              <a:buChar char="-"/>
            </a:pPr>
            <a:r>
              <a:rPr lang="en-US" baseline="0" dirty="0" smtClean="0"/>
              <a:t>The evidence for math pathways is clear. Multiple sources</a:t>
            </a:r>
          </a:p>
          <a:p>
            <a:pPr marL="171450" indent="-171450">
              <a:buFontTx/>
              <a:buChar char="-"/>
            </a:pPr>
            <a:r>
              <a:rPr lang="en-US" baseline="0" dirty="0" smtClean="0"/>
              <a:t>Experiment</a:t>
            </a:r>
            <a:r>
              <a:rPr lang="is-IS" baseline="0" dirty="0" smtClean="0"/>
              <a:t>….1-2 sections. </a:t>
            </a:r>
            <a:r>
              <a:rPr lang="en-US" baseline="0" dirty="0" smtClean="0"/>
              <a:t>M</a:t>
            </a:r>
            <a:r>
              <a:rPr lang="is-IS" baseline="0" dirty="0" smtClean="0"/>
              <a:t>aybe add 1 section a year. </a:t>
            </a:r>
            <a:r>
              <a:rPr lang="en-US" baseline="0" dirty="0" smtClean="0"/>
              <a:t>M</a:t>
            </a:r>
            <a:r>
              <a:rPr lang="is-IS" baseline="0" dirty="0" smtClean="0"/>
              <a:t>ay take you 10 years to get to your scaling goals</a:t>
            </a:r>
          </a:p>
          <a:p>
            <a:pPr marL="171450" indent="-171450">
              <a:buFontTx/>
              <a:buChar char="-"/>
            </a:pPr>
            <a:r>
              <a:rPr lang="en-US" baseline="0" dirty="0" smtClean="0"/>
              <a:t>P</a:t>
            </a:r>
            <a:r>
              <a:rPr lang="is-IS" baseline="0" dirty="0" smtClean="0"/>
              <a:t>ilot is demanding for advisors. </a:t>
            </a:r>
            <a:r>
              <a:rPr lang="en-US" baseline="0" dirty="0" smtClean="0"/>
              <a:t>H</a:t>
            </a:r>
            <a:r>
              <a:rPr lang="is-IS" baseline="0" dirty="0" smtClean="0"/>
              <a:t>ave to operate two systems simultaneously. </a:t>
            </a:r>
            <a:r>
              <a:rPr lang="en-US" baseline="0" dirty="0" smtClean="0"/>
              <a:t>D</a:t>
            </a:r>
            <a:r>
              <a:rPr lang="is-IS" baseline="0" dirty="0" smtClean="0"/>
              <a:t>etermine who is eligible and who is not is subjective. </a:t>
            </a:r>
            <a:r>
              <a:rPr lang="en-US" baseline="0" dirty="0" smtClean="0"/>
              <a:t>A</a:t>
            </a:r>
            <a:r>
              <a:rPr lang="is-IS" baseline="0" dirty="0" smtClean="0"/>
              <a:t>dded layer of sorting. </a:t>
            </a:r>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17</a:t>
            </a:fld>
            <a:endParaRPr lang="en-US"/>
          </a:p>
        </p:txBody>
      </p:sp>
    </p:spTree>
    <p:extLst>
      <p:ext uri="{BB962C8B-B14F-4D97-AF65-F5344CB8AC3E}">
        <p14:creationId xmlns:p14="http://schemas.microsoft.com/office/powerpoint/2010/main" val="63479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2"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solidFill>
                  <a:srgbClr val="302C24"/>
                </a:solidFill>
                <a:latin typeface="Cambria Math"/>
                <a:cs typeface="Cambria Math"/>
              </a:rPr>
              <a:t>The Program of Study Inventory can be used to assign multiple math pathways as the default mathematics courses for each meta-major group.</a:t>
            </a:r>
          </a:p>
          <a:p>
            <a:pPr marL="171450" marR="0" lvl="2"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solidFill>
                  <a:srgbClr val="302C24"/>
                </a:solidFill>
                <a:latin typeface="Cambria Math"/>
                <a:cs typeface="Cambria Math"/>
              </a:rPr>
              <a:t>The next step is to engage advisors to build support for establishing multiple math pathways as the default </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302C24"/>
              </a:solidFill>
              <a:latin typeface="Cambria Math"/>
              <a:cs typeface="Cambria Math"/>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21</a:t>
            </a:fld>
            <a:endParaRPr lang="en-US"/>
          </a:p>
        </p:txBody>
      </p:sp>
    </p:spTree>
    <p:extLst>
      <p:ext uri="{BB962C8B-B14F-4D97-AF65-F5344CB8AC3E}">
        <p14:creationId xmlns:p14="http://schemas.microsoft.com/office/powerpoint/2010/main" val="2572772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2"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solidFill>
                  <a:srgbClr val="302C24"/>
                </a:solidFill>
                <a:latin typeface="Cambria Math"/>
                <a:cs typeface="Cambria Math"/>
              </a:rPr>
              <a:t>Once your institution has used the Program of Study Inventory to identify which major/</a:t>
            </a:r>
            <a:r>
              <a:rPr lang="en-US" baseline="0" dirty="0" err="1" smtClean="0">
                <a:solidFill>
                  <a:srgbClr val="302C24"/>
                </a:solidFill>
                <a:latin typeface="Cambria Math"/>
                <a:cs typeface="Cambria Math"/>
              </a:rPr>
              <a:t>metamajors</a:t>
            </a:r>
            <a:r>
              <a:rPr lang="en-US" baseline="0" dirty="0" smtClean="0">
                <a:solidFill>
                  <a:srgbClr val="302C24"/>
                </a:solidFill>
                <a:latin typeface="Cambria Math"/>
                <a:cs typeface="Cambria Math"/>
              </a:rPr>
              <a:t> are best suited to the mathematics pathway being implemented, the next step is to identify a cohort of students to recruit</a:t>
            </a:r>
          </a:p>
          <a:p>
            <a:pPr marL="171450" marR="0" lvl="2"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solidFill>
                  <a:srgbClr val="302C24"/>
                </a:solidFill>
                <a:latin typeface="Cambria Math"/>
                <a:cs typeface="Cambria Math"/>
              </a:rPr>
              <a:t>Bullet 1) </a:t>
            </a:r>
          </a:p>
          <a:p>
            <a:pPr marL="628650" marR="0" lvl="3"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solidFill>
                  <a:srgbClr val="302C24"/>
                </a:solidFill>
                <a:latin typeface="Cambria Math"/>
                <a:cs typeface="Cambria Math"/>
              </a:rPr>
              <a:t>Think about groups of students to enroll rather than individuals</a:t>
            </a:r>
          </a:p>
          <a:p>
            <a:pPr marL="628650" marR="0" lvl="3"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solidFill>
                  <a:srgbClr val="302C24"/>
                </a:solidFill>
                <a:latin typeface="Cambria Math"/>
                <a:cs typeface="Cambria Math"/>
              </a:rPr>
              <a:t>Target students in programs that accept a given pathway and work with faculty in this program to increase awareness and enrollment</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302C24"/>
              </a:solidFill>
              <a:latin typeface="Cambria Math"/>
              <a:cs typeface="Cambria Math"/>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22</a:t>
            </a:fld>
            <a:endParaRPr lang="en-US"/>
          </a:p>
        </p:txBody>
      </p:sp>
    </p:spTree>
    <p:extLst>
      <p:ext uri="{BB962C8B-B14F-4D97-AF65-F5344CB8AC3E}">
        <p14:creationId xmlns:p14="http://schemas.microsoft.com/office/powerpoint/2010/main" val="257277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2"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solidFill>
                  <a:srgbClr val="302C24"/>
                </a:solidFill>
                <a:latin typeface="Cambria Math"/>
                <a:cs typeface="Cambria Math"/>
              </a:rPr>
              <a:t>Once your institution has used the Program of Study Inventory to identify which major/</a:t>
            </a:r>
            <a:r>
              <a:rPr lang="en-US" baseline="0" dirty="0" err="1" smtClean="0">
                <a:solidFill>
                  <a:srgbClr val="302C24"/>
                </a:solidFill>
                <a:latin typeface="Cambria Math"/>
                <a:cs typeface="Cambria Math"/>
              </a:rPr>
              <a:t>metamajors</a:t>
            </a:r>
            <a:r>
              <a:rPr lang="en-US" baseline="0" dirty="0" smtClean="0">
                <a:solidFill>
                  <a:srgbClr val="302C24"/>
                </a:solidFill>
                <a:latin typeface="Cambria Math"/>
                <a:cs typeface="Cambria Math"/>
              </a:rPr>
              <a:t> are best suited to the mathematics pathway being implemented, the next step is to identify a cohort of students to recruit</a:t>
            </a:r>
          </a:p>
          <a:p>
            <a:pPr marL="171450" marR="0" lvl="2"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solidFill>
                  <a:srgbClr val="302C24"/>
                </a:solidFill>
                <a:latin typeface="Cambria Math"/>
                <a:cs typeface="Cambria Math"/>
              </a:rPr>
              <a:t>Bullet 1) </a:t>
            </a:r>
          </a:p>
          <a:p>
            <a:pPr marL="628650" marR="0" lvl="3"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solidFill>
                  <a:srgbClr val="302C24"/>
                </a:solidFill>
                <a:latin typeface="Cambria Math"/>
                <a:cs typeface="Cambria Math"/>
              </a:rPr>
              <a:t>Think about groups of students to enroll rather than individuals</a:t>
            </a:r>
          </a:p>
          <a:p>
            <a:pPr marL="628650" marR="0" lvl="3"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solidFill>
                  <a:srgbClr val="302C24"/>
                </a:solidFill>
                <a:latin typeface="Cambria Math"/>
                <a:cs typeface="Cambria Math"/>
              </a:rPr>
              <a:t>Target students in programs that accept a given pathway and work with faculty in this program to increase awareness and enrollment</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302C24"/>
              </a:solidFill>
              <a:latin typeface="Cambria Math"/>
              <a:cs typeface="Cambria Math"/>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23</a:t>
            </a:fld>
            <a:endParaRPr lang="en-US"/>
          </a:p>
        </p:txBody>
      </p:sp>
    </p:spTree>
    <p:extLst>
      <p:ext uri="{BB962C8B-B14F-4D97-AF65-F5344CB8AC3E}">
        <p14:creationId xmlns:p14="http://schemas.microsoft.com/office/powerpoint/2010/main" val="257277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302C24"/>
                </a:solidFill>
                <a:latin typeface="Cambria Math"/>
                <a:cs typeface="Cambria Math"/>
              </a:rPr>
              <a:t>H</a:t>
            </a:r>
            <a:r>
              <a:rPr lang="en-US" dirty="0" smtClean="0"/>
              <a:t>ow will your campus</a:t>
            </a:r>
            <a:r>
              <a:rPr lang="en-US" baseline="0" dirty="0" smtClean="0"/>
              <a:t> increase awareness among students of math pathways as an option? To develop a strategy, you may want to consider the following questions.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24</a:t>
            </a:fld>
            <a:endParaRPr lang="en-US"/>
          </a:p>
        </p:txBody>
      </p:sp>
    </p:spTree>
    <p:extLst>
      <p:ext uri="{BB962C8B-B14F-4D97-AF65-F5344CB8AC3E}">
        <p14:creationId xmlns:p14="http://schemas.microsoft.com/office/powerpoint/2010/main" val="257277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302C24"/>
                </a:solidFill>
                <a:latin typeface="Cambria Math"/>
                <a:cs typeface="Cambria Math"/>
              </a:rPr>
              <a:t>H</a:t>
            </a:r>
            <a:r>
              <a:rPr lang="en-US" dirty="0" smtClean="0"/>
              <a:t>ow will your campus</a:t>
            </a:r>
            <a:r>
              <a:rPr lang="en-US" baseline="0" dirty="0" smtClean="0"/>
              <a:t> increase awareness among students of math pathways as an option? To develop a strategy, you may want to consider the following questions.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25</a:t>
            </a:fld>
            <a:endParaRPr lang="en-US"/>
          </a:p>
        </p:txBody>
      </p:sp>
    </p:spTree>
    <p:extLst>
      <p:ext uri="{BB962C8B-B14F-4D97-AF65-F5344CB8AC3E}">
        <p14:creationId xmlns:p14="http://schemas.microsoft.com/office/powerpoint/2010/main" val="257277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10000"/>
              </a:lnSpc>
              <a:spcAft>
                <a:spcPts val="600"/>
              </a:spcAft>
            </a:pPr>
            <a:r>
              <a:rPr lang="en-US" dirty="0" smtClean="0">
                <a:solidFill>
                  <a:srgbClr val="302C24"/>
                </a:solidFill>
                <a:latin typeface="Cambria Math"/>
                <a:cs typeface="Cambria Math"/>
              </a:rPr>
              <a:t>Design resources to meet the needs of those who would benefit from them the most</a:t>
            </a:r>
          </a:p>
          <a:p>
            <a:pPr lvl="2">
              <a:lnSpc>
                <a:spcPct val="110000"/>
              </a:lnSpc>
              <a:spcAft>
                <a:spcPts val="600"/>
              </a:spcAft>
            </a:pPr>
            <a:r>
              <a:rPr lang="en-US" dirty="0" smtClean="0">
                <a:solidFill>
                  <a:srgbClr val="302C24"/>
                </a:solidFill>
                <a:latin typeface="Cambria Math"/>
                <a:cs typeface="Cambria Math"/>
              </a:rPr>
              <a:t>the advisor with the least experience or a very large caseload</a:t>
            </a:r>
          </a:p>
          <a:p>
            <a:pPr lvl="2">
              <a:lnSpc>
                <a:spcPct val="110000"/>
              </a:lnSpc>
              <a:spcAft>
                <a:spcPts val="600"/>
              </a:spcAft>
            </a:pPr>
            <a:r>
              <a:rPr lang="en-US" dirty="0" smtClean="0">
                <a:solidFill>
                  <a:srgbClr val="302C24"/>
                </a:solidFill>
                <a:latin typeface="Cambria Math"/>
                <a:cs typeface="Cambria Math"/>
              </a:rPr>
              <a:t>the student who knows little about college</a:t>
            </a:r>
          </a:p>
          <a:p>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30</a:t>
            </a:fld>
            <a:endParaRPr lang="en-US"/>
          </a:p>
        </p:txBody>
      </p:sp>
    </p:spTree>
    <p:extLst>
      <p:ext uri="{BB962C8B-B14F-4D97-AF65-F5344CB8AC3E}">
        <p14:creationId xmlns:p14="http://schemas.microsoft.com/office/powerpoint/2010/main" val="199829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11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533400"/>
          </a:xfrm>
        </p:spPr>
        <p:txBody>
          <a:bodyPr/>
          <a:lstStyle>
            <a:lvl1pPr algn="l">
              <a:defRPr sz="2800">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143000"/>
            <a:ext cx="8610600" cy="4953000"/>
          </a:xfrm>
        </p:spPr>
        <p:txBody>
          <a:bodyPr/>
          <a:lstStyle>
            <a:lvl1pPr marL="342900" indent="-342900">
              <a:buFont typeface="Wingdings" charset="2"/>
              <a:buChar char="§"/>
              <a:defRPr sz="2600">
                <a:solidFill>
                  <a:schemeClr val="tx1">
                    <a:lumMod val="75000"/>
                    <a:lumOff val="25000"/>
                  </a:schemeClr>
                </a:solidFill>
              </a:defRPr>
            </a:lvl1pPr>
            <a:lvl2pPr marL="742950" indent="-285750">
              <a:buFont typeface="Wingdings" charset="2"/>
              <a:buChar char="§"/>
              <a:defRPr sz="2400">
                <a:solidFill>
                  <a:schemeClr val="tx1">
                    <a:lumMod val="75000"/>
                    <a:lumOff val="25000"/>
                  </a:schemeClr>
                </a:solidFill>
              </a:defRPr>
            </a:lvl2pPr>
            <a:lvl3pPr marL="1143000" indent="-228600">
              <a:buFont typeface="Wingdings" charset="2"/>
              <a:buChar char="§"/>
              <a:defRPr sz="2200">
                <a:solidFill>
                  <a:schemeClr val="tx1">
                    <a:lumMod val="75000"/>
                    <a:lumOff val="25000"/>
                  </a:schemeClr>
                </a:solidFill>
              </a:defRPr>
            </a:lvl3pPr>
            <a:lvl4pPr marL="1600200" indent="-228600">
              <a:buFont typeface="Wingdings" charset="2"/>
              <a:buChar char="§"/>
              <a:defRPr>
                <a:solidFill>
                  <a:schemeClr val="tx1">
                    <a:lumMod val="75000"/>
                    <a:lumOff val="25000"/>
                  </a:schemeClr>
                </a:solidFill>
              </a:defRPr>
            </a:lvl4pPr>
            <a:lvl5pPr marL="2057400" indent="-228600">
              <a:buFont typeface="Wingdings" charset="2"/>
              <a:buChar cha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12"/>
          </p:nvPr>
        </p:nvSpPr>
        <p:spPr>
          <a:xfrm>
            <a:off x="8763000" y="6553200"/>
            <a:ext cx="533400" cy="381000"/>
          </a:xfrm>
          <a:prstGeom prst="rect">
            <a:avLst/>
          </a:prstGeom>
          <a:ln/>
        </p:spPr>
        <p:txBody>
          <a:bodyPr/>
          <a:lstStyle>
            <a:lvl1pPr>
              <a:defRPr sz="1400">
                <a:solidFill>
                  <a:schemeClr val="bg1"/>
                </a:solidFill>
              </a:defRPr>
            </a:lvl1pPr>
          </a:lstStyle>
          <a:p>
            <a:fld id="{2E755760-801E-B94C-BD4D-729510EB6590}" type="slidenum">
              <a:rPr lang="en-US" smtClean="0"/>
              <a:pPr/>
              <a:t>‹#›</a:t>
            </a:fld>
            <a:endParaRPr lang="en-US" dirty="0"/>
          </a:p>
        </p:txBody>
      </p:sp>
      <p:cxnSp>
        <p:nvCxnSpPr>
          <p:cNvPr id="8" name="Straight Connector 7"/>
          <p:cNvCxnSpPr/>
          <p:nvPr userDrawn="1"/>
        </p:nvCxnSpPr>
        <p:spPr bwMode="auto">
          <a:xfrm>
            <a:off x="304800" y="838200"/>
            <a:ext cx="8610600" cy="0"/>
          </a:xfrm>
          <a:prstGeom prst="line">
            <a:avLst/>
          </a:prstGeom>
          <a:solidFill>
            <a:schemeClr val="accent1"/>
          </a:solidFill>
          <a:ln w="22225" cap="flat" cmpd="sng" algn="ctr">
            <a:solidFill>
              <a:srgbClr val="005F86"/>
            </a:solidFill>
            <a:prstDash val="solid"/>
            <a:round/>
            <a:headEnd type="none" w="med" len="med"/>
            <a:tailEnd type="none" w="med" len="med"/>
          </a:ln>
          <a:effectLst>
            <a:outerShdw blurRad="50800" dist="38100" dir="2700000" algn="tl" rotWithShape="0">
              <a:srgbClr val="000000">
                <a:alpha val="43000"/>
              </a:srgbClr>
            </a:outerShdw>
          </a:effectLst>
        </p:spPr>
      </p:cxnSp>
    </p:spTree>
    <p:extLst>
      <p:ext uri="{BB962C8B-B14F-4D97-AF65-F5344CB8AC3E}">
        <p14:creationId xmlns:p14="http://schemas.microsoft.com/office/powerpoint/2010/main" val="135736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ong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lstStyle>
            <a:lvl1pPr algn="l">
              <a:defRPr sz="2800">
                <a:solidFill>
                  <a:srgbClr val="59595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524000"/>
            <a:ext cx="8610600" cy="4572000"/>
          </a:xfrm>
        </p:spPr>
        <p:txBody>
          <a:bodyPr/>
          <a:lstStyle>
            <a:lvl1pPr marL="342900" indent="-342900">
              <a:buFont typeface="Wingdings" charset="2"/>
              <a:buChar char="§"/>
              <a:defRPr sz="2600">
                <a:solidFill>
                  <a:srgbClr val="595959"/>
                </a:solidFill>
              </a:defRPr>
            </a:lvl1pPr>
            <a:lvl2pPr marL="742950" indent="-285750">
              <a:buFont typeface="Wingdings" charset="2"/>
              <a:buChar char="§"/>
              <a:defRPr sz="2400">
                <a:solidFill>
                  <a:srgbClr val="595959"/>
                </a:solidFill>
              </a:defRPr>
            </a:lvl2pPr>
            <a:lvl3pPr marL="1143000" indent="-228600">
              <a:buFont typeface="Wingdings" charset="2"/>
              <a:buChar char="§"/>
              <a:defRPr sz="2200">
                <a:solidFill>
                  <a:srgbClr val="595959"/>
                </a:solidFill>
              </a:defRPr>
            </a:lvl3pPr>
            <a:lvl4pPr marL="1600200" indent="-228600">
              <a:buFont typeface="Wingdings" charset="2"/>
              <a:buChar char="§"/>
              <a:defRPr>
                <a:solidFill>
                  <a:srgbClr val="595959"/>
                </a:solidFill>
              </a:defRPr>
            </a:lvl4pPr>
            <a:lvl5pPr marL="2057400" indent="-228600">
              <a:buFont typeface="Wingdings" charset="2"/>
              <a:buChar char="§"/>
              <a:defRPr>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12"/>
          </p:nvPr>
        </p:nvSpPr>
        <p:spPr>
          <a:xfrm>
            <a:off x="4343400" y="6553200"/>
            <a:ext cx="457200" cy="228600"/>
          </a:xfrm>
          <a:prstGeom prst="rect">
            <a:avLst/>
          </a:prstGeom>
          <a:ln/>
        </p:spPr>
        <p:txBody>
          <a:bodyPr/>
          <a:lstStyle>
            <a:lvl1pPr>
              <a:defRPr/>
            </a:lvl1pPr>
          </a:lstStyle>
          <a:p>
            <a:fld id="{2E755760-801E-B94C-BD4D-729510EB6590}" type="slidenum">
              <a:rPr lang="en-US"/>
              <a:pPr/>
              <a:t>‹#›</a:t>
            </a:fld>
            <a:endParaRPr lang="en-US"/>
          </a:p>
        </p:txBody>
      </p:sp>
      <p:cxnSp>
        <p:nvCxnSpPr>
          <p:cNvPr id="8" name="Straight Connector 7"/>
          <p:cNvCxnSpPr/>
          <p:nvPr userDrawn="1"/>
        </p:nvCxnSpPr>
        <p:spPr bwMode="auto">
          <a:xfrm>
            <a:off x="304800" y="1219200"/>
            <a:ext cx="8610600" cy="0"/>
          </a:xfrm>
          <a:prstGeom prst="line">
            <a:avLst/>
          </a:prstGeom>
          <a:solidFill>
            <a:schemeClr val="accent1"/>
          </a:solidFill>
          <a:ln w="22225" cap="flat" cmpd="sng" algn="ctr">
            <a:solidFill>
              <a:srgbClr val="404040"/>
            </a:solidFill>
            <a:prstDash val="solid"/>
            <a:round/>
            <a:headEnd type="none" w="med" len="med"/>
            <a:tailEnd type="none" w="med" len="med"/>
          </a:ln>
          <a:effectLst>
            <a:outerShdw blurRad="50800" dist="38100" dir="2700000" algn="tl" rotWithShape="0">
              <a:srgbClr val="000000">
                <a:alpha val="43000"/>
              </a:srgbClr>
            </a:outerShdw>
          </a:effectLst>
        </p:spPr>
      </p:cxnSp>
    </p:spTree>
    <p:extLst>
      <p:ext uri="{BB962C8B-B14F-4D97-AF65-F5344CB8AC3E}">
        <p14:creationId xmlns:p14="http://schemas.microsoft.com/office/powerpoint/2010/main" val="348647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610600" cy="990600"/>
          </a:xfrm>
        </p:spPr>
        <p:txBody>
          <a:bodyPr/>
          <a:lstStyle>
            <a:lvl1pPr algn="ctr">
              <a:defRPr sz="2800" b="1">
                <a:solidFill>
                  <a:srgbClr val="595959"/>
                </a:solidFill>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343400" y="6553200"/>
            <a:ext cx="457200" cy="228600"/>
          </a:xfrm>
          <a:prstGeom prst="rect">
            <a:avLst/>
          </a:prstGeom>
          <a:ln/>
        </p:spPr>
        <p:txBody>
          <a:bodyPr/>
          <a:lstStyle>
            <a:lvl1pPr>
              <a:defRPr/>
            </a:lvl1pPr>
          </a:lstStyle>
          <a:p>
            <a:fld id="{2E755760-801E-B94C-BD4D-729510EB6590}" type="slidenum">
              <a:rPr lang="en-US"/>
              <a:pPr/>
              <a:t>‹#›</a:t>
            </a:fld>
            <a:endParaRPr lang="en-US"/>
          </a:p>
        </p:txBody>
      </p:sp>
    </p:spTree>
    <p:extLst>
      <p:ext uri="{BB962C8B-B14F-4D97-AF65-F5344CB8AC3E}">
        <p14:creationId xmlns:p14="http://schemas.microsoft.com/office/powerpoint/2010/main" val="743331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219200"/>
            <a:ext cx="4038600" cy="4876800"/>
          </a:xfrm>
        </p:spPr>
        <p:txBody>
          <a:bodyPr/>
          <a:lstStyle>
            <a:lvl1pPr marL="342900" indent="-342900">
              <a:buFont typeface="Wingdings" charset="2"/>
              <a:buChar char="§"/>
              <a:defRPr sz="2600">
                <a:solidFill>
                  <a:srgbClr val="595959"/>
                </a:solidFill>
              </a:defRPr>
            </a:lvl1pPr>
            <a:lvl2pPr>
              <a:defRPr sz="2200">
                <a:solidFill>
                  <a:srgbClr val="595959"/>
                </a:solidFill>
              </a:defRPr>
            </a:lvl2pPr>
            <a:lvl3pPr>
              <a:defRPr sz="20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noChangeArrowheads="1"/>
          </p:cNvSpPr>
          <p:nvPr>
            <p:ph type="sldNum" sz="quarter" idx="12"/>
          </p:nvPr>
        </p:nvSpPr>
        <p:spPr>
          <a:xfrm>
            <a:off x="4343400" y="6553200"/>
            <a:ext cx="457200" cy="228600"/>
          </a:xfrm>
          <a:prstGeom prst="rect">
            <a:avLst/>
          </a:prstGeom>
          <a:ln/>
        </p:spPr>
        <p:txBody>
          <a:bodyPr/>
          <a:lstStyle>
            <a:lvl1pPr>
              <a:defRPr/>
            </a:lvl1pPr>
          </a:lstStyle>
          <a:p>
            <a:fld id="{CFD67E1A-4BA0-514E-98CC-8046D09F432B}" type="slidenum">
              <a:rPr lang="en-US"/>
              <a:pPr/>
              <a:t>‹#›</a:t>
            </a:fld>
            <a:endParaRPr lang="en-US" dirty="0"/>
          </a:p>
        </p:txBody>
      </p:sp>
      <p:sp>
        <p:nvSpPr>
          <p:cNvPr id="9" name="Title 1"/>
          <p:cNvSpPr>
            <a:spLocks noGrp="1"/>
          </p:cNvSpPr>
          <p:nvPr>
            <p:ph type="title"/>
          </p:nvPr>
        </p:nvSpPr>
        <p:spPr>
          <a:xfrm>
            <a:off x="304800" y="228600"/>
            <a:ext cx="8610600" cy="533400"/>
          </a:xfrm>
        </p:spPr>
        <p:txBody>
          <a:bodyPr/>
          <a:lstStyle>
            <a:lvl1pPr algn="l">
              <a:defRPr sz="2800">
                <a:solidFill>
                  <a:srgbClr val="595959"/>
                </a:solidFill>
              </a:defRPr>
            </a:lvl1pPr>
          </a:lstStyle>
          <a:p>
            <a:r>
              <a:rPr lang="en-US" dirty="0" smtClean="0"/>
              <a:t>Click to edit Master title style</a:t>
            </a:r>
            <a:endParaRPr lang="en-US" dirty="0"/>
          </a:p>
        </p:txBody>
      </p:sp>
      <p:cxnSp>
        <p:nvCxnSpPr>
          <p:cNvPr id="10" name="Straight Connector 9"/>
          <p:cNvCxnSpPr/>
          <p:nvPr userDrawn="1"/>
        </p:nvCxnSpPr>
        <p:spPr bwMode="auto">
          <a:xfrm>
            <a:off x="304800" y="838200"/>
            <a:ext cx="8610600" cy="0"/>
          </a:xfrm>
          <a:prstGeom prst="line">
            <a:avLst/>
          </a:prstGeom>
          <a:solidFill>
            <a:schemeClr val="accent1"/>
          </a:solidFill>
          <a:ln w="222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srgbClr val="000000">
                <a:alpha val="43000"/>
              </a:srgbClr>
            </a:outerShdw>
          </a:effectLst>
        </p:spPr>
      </p:cxnSp>
      <p:sp>
        <p:nvSpPr>
          <p:cNvPr id="12" name="Content Placeholder 2"/>
          <p:cNvSpPr>
            <a:spLocks noGrp="1"/>
          </p:cNvSpPr>
          <p:nvPr>
            <p:ph sz="half" idx="13"/>
          </p:nvPr>
        </p:nvSpPr>
        <p:spPr>
          <a:xfrm>
            <a:off x="4800600" y="1219200"/>
            <a:ext cx="4038600" cy="4876800"/>
          </a:xfrm>
        </p:spPr>
        <p:txBody>
          <a:bodyPr/>
          <a:lstStyle>
            <a:lvl1pPr marL="342900" indent="-342900">
              <a:buFont typeface="Wingdings" charset="2"/>
              <a:buChar char="§"/>
              <a:defRPr sz="2600">
                <a:solidFill>
                  <a:srgbClr val="595959"/>
                </a:solidFill>
              </a:defRPr>
            </a:lvl1pPr>
            <a:lvl2pPr>
              <a:defRPr sz="2200">
                <a:solidFill>
                  <a:srgbClr val="595959"/>
                </a:solidFill>
              </a:defRPr>
            </a:lvl2pPr>
            <a:lvl3pPr>
              <a:defRPr sz="20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30242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2" r:id="rId5"/>
  </p:sldLayoutIdLst>
  <p:hf hdr="0" ftr="0" dt="0"/>
  <p:txStyles>
    <p:titleStyle>
      <a:lvl1pPr algn="ctr" rtl="0" eaLnBrk="0" fontAlgn="base" hangingPunct="0">
        <a:spcBef>
          <a:spcPct val="0"/>
        </a:spcBef>
        <a:spcAft>
          <a:spcPct val="0"/>
        </a:spcAft>
        <a:defRPr sz="4400">
          <a:solidFill>
            <a:srgbClr val="000090"/>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110"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110"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110"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110" charset="-128"/>
          <a:cs typeface="ヒラギノ角ゴ Pro W3" pitchFamily="-110" charset="-128"/>
        </a:defRPr>
      </a:lvl5pPr>
      <a:lvl6pPr marL="457200" algn="ctr" rtl="0" fontAlgn="base">
        <a:spcBef>
          <a:spcPct val="0"/>
        </a:spcBef>
        <a:spcAft>
          <a:spcPct val="0"/>
        </a:spcAft>
        <a:defRPr sz="4400">
          <a:solidFill>
            <a:schemeClr val="tx2"/>
          </a:solidFill>
          <a:latin typeface="Arial" pitchFamily="-110" charset="0"/>
          <a:ea typeface="ヒラギノ角ゴ Pro W3" pitchFamily="-110" charset="-128"/>
          <a:cs typeface="ヒラギノ角ゴ Pro W3" pitchFamily="-110" charset="-128"/>
        </a:defRPr>
      </a:lvl6pPr>
      <a:lvl7pPr marL="914400" algn="ctr" rtl="0" fontAlgn="base">
        <a:spcBef>
          <a:spcPct val="0"/>
        </a:spcBef>
        <a:spcAft>
          <a:spcPct val="0"/>
        </a:spcAft>
        <a:defRPr sz="4400">
          <a:solidFill>
            <a:schemeClr val="tx2"/>
          </a:solidFill>
          <a:latin typeface="Arial" pitchFamily="-110" charset="0"/>
          <a:ea typeface="ヒラギノ角ゴ Pro W3" pitchFamily="-110" charset="-128"/>
          <a:cs typeface="ヒラギノ角ゴ Pro W3" pitchFamily="-110" charset="-128"/>
        </a:defRPr>
      </a:lvl7pPr>
      <a:lvl8pPr marL="1371600" algn="ctr" rtl="0" fontAlgn="base">
        <a:spcBef>
          <a:spcPct val="0"/>
        </a:spcBef>
        <a:spcAft>
          <a:spcPct val="0"/>
        </a:spcAft>
        <a:defRPr sz="4400">
          <a:solidFill>
            <a:schemeClr val="tx2"/>
          </a:solidFill>
          <a:latin typeface="Arial" pitchFamily="-110" charset="0"/>
          <a:ea typeface="ヒラギノ角ゴ Pro W3" pitchFamily="-110" charset="-128"/>
          <a:cs typeface="ヒラギノ角ゴ Pro W3" pitchFamily="-110" charset="-128"/>
        </a:defRPr>
      </a:lvl8pPr>
      <a:lvl9pPr marL="1828800" algn="ctr" rtl="0" fontAlgn="base">
        <a:spcBef>
          <a:spcPct val="0"/>
        </a:spcBef>
        <a:spcAft>
          <a:spcPct val="0"/>
        </a:spcAft>
        <a:defRPr sz="4400">
          <a:solidFill>
            <a:schemeClr val="tx2"/>
          </a:solidFill>
          <a:latin typeface="Arial" pitchFamily="-110" charset="0"/>
          <a:ea typeface="ヒラギノ角ゴ Pro W3" pitchFamily="-110" charset="-128"/>
          <a:cs typeface="ヒラギノ角ゴ Pro W3" pitchFamily="-110" charset="-128"/>
        </a:defRPr>
      </a:lvl9pPr>
    </p:titleStyle>
    <p:bodyStyle>
      <a:lvl1pPr marL="342900" indent="-342900" algn="l" rtl="0" eaLnBrk="0" fontAlgn="base" hangingPunct="0">
        <a:spcBef>
          <a:spcPct val="20000"/>
        </a:spcBef>
        <a:spcAft>
          <a:spcPct val="0"/>
        </a:spcAft>
        <a:buChar char="•"/>
        <a:defRPr sz="3200">
          <a:solidFill>
            <a:srgbClr val="00009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9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9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90"/>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 Id="rId3"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tdanacenter.org/nmp/implementation_guide" TargetMode="Externa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tdanacenter.org/nmp/implementation_guide" TargetMode="Externa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utdanacenter.org/higher-education/new-mathways-project/the-new-mathways-project-in-texas/nmp-implementation-resources/nmp-institutional-scaling-toolkit/readiness-assessment/" TargetMode="Externa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tdanacenter.org/higher-education/new-mathways-project/the-new-mathways-project-in-texas/nmp-implementation-resources/nmp-institutional-scaling-toolkit/readiness-assessment/" TargetMode="Externa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tdanacenter.org/higher-education/new-mathways-project/the-new-mathways-project-in-texas/nmp-implementation-resources/nmp-institutional-scaling-toolkit/readiness-assessmen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tdanacenter.org/higher-education/new-mathways-project/the-new-mathways-project-in-texas/nmp-implementation-resources/nmp-institutional-scaling-toolkit/readiness-assessment/" TargetMode="Externa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utdanacenter.org/higher-education/new-mathways-project/the-new-mathways-project-in-texas/nmp-implementation-resources/nmp-institutional-scaling-toolkit/readiness-assessmen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ivytech.edu/math-pathways/3208.html" TargetMode="Externa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hyperlink" Target="http://www.hccs.edu/district/students/hcc-new-mathways/" TargetMode="External"/><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hyperlink" Target="https://www.ivytech.edu/math-pathways/" TargetMode="Externa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bwMode="auto">
          <a:xfrm>
            <a:off x="914400" y="1979613"/>
            <a:ext cx="7467600" cy="1587"/>
          </a:xfrm>
          <a:prstGeom prst="line">
            <a:avLst/>
          </a:prstGeom>
          <a:ln>
            <a:solidFill>
              <a:srgbClr val="005F86"/>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Text Box 6"/>
          <p:cNvSpPr txBox="1">
            <a:spLocks noChangeArrowheads="1"/>
          </p:cNvSpPr>
          <p:nvPr/>
        </p:nvSpPr>
        <p:spPr bwMode="auto">
          <a:xfrm>
            <a:off x="914400" y="533400"/>
            <a:ext cx="7315200" cy="1323439"/>
          </a:xfrm>
          <a:prstGeom prst="rect">
            <a:avLst/>
          </a:prstGeom>
          <a:noFill/>
          <a:ln w="9525">
            <a:noFill/>
            <a:miter lim="800000"/>
            <a:headEnd/>
            <a:tailEnd/>
          </a:ln>
          <a:effectLst>
            <a:outerShdw blurRad="63500" dist="38099" dir="2700000" algn="ctr" rotWithShape="0">
              <a:srgbClr val="000000">
                <a:alpha val="27000"/>
              </a:srgbClr>
            </a:outerShdw>
          </a:effectLst>
        </p:spPr>
        <p:txBody>
          <a:bodyPr>
            <a:spAutoFit/>
          </a:bodyPr>
          <a:lstStyle/>
          <a:p>
            <a:pPr eaLnBrk="0" hangingPunct="0">
              <a:spcBef>
                <a:spcPct val="50000"/>
              </a:spcBef>
              <a:defRPr/>
            </a:pPr>
            <a:r>
              <a:rPr lang="en-US" sz="4000" b="1" dirty="0" smtClean="0">
                <a:solidFill>
                  <a:srgbClr val="005F86"/>
                </a:solidFill>
                <a:latin typeface="Century Gothic"/>
                <a:ea typeface="ヒラギノ角ゴ Pro W3" pitchFamily="-112" charset="-128"/>
                <a:cs typeface="Century Gothic"/>
              </a:rPr>
              <a:t>Advising and Multiple Math Pathways</a:t>
            </a:r>
            <a:endParaRPr lang="en-US" sz="4000" b="1" dirty="0">
              <a:solidFill>
                <a:srgbClr val="005F86"/>
              </a:solidFill>
              <a:latin typeface="Century Gothic"/>
              <a:ea typeface="ヒラギノ角ゴ Pro W3" pitchFamily="-112" charset="-128"/>
              <a:cs typeface="Century Gothic"/>
            </a:endParaRPr>
          </a:p>
        </p:txBody>
      </p:sp>
      <p:sp>
        <p:nvSpPr>
          <p:cNvPr id="11" name="TextBox 10"/>
          <p:cNvSpPr txBox="1"/>
          <p:nvPr/>
        </p:nvSpPr>
        <p:spPr>
          <a:xfrm>
            <a:off x="4673905" y="3544669"/>
            <a:ext cx="3727956" cy="584776"/>
          </a:xfrm>
          <a:prstGeom prst="rect">
            <a:avLst/>
          </a:prstGeom>
          <a:noFill/>
        </p:spPr>
        <p:txBody>
          <a:bodyPr wrap="square" rtlCol="0">
            <a:spAutoFit/>
          </a:bodyPr>
          <a:lstStyle/>
          <a:p>
            <a:r>
              <a:rPr lang="en-US" sz="1600" dirty="0">
                <a:solidFill>
                  <a:srgbClr val="0C0B0B"/>
                </a:solidFill>
                <a:latin typeface="Cambria Math"/>
                <a:cs typeface="Cambria Math"/>
              </a:rPr>
              <a:t>a</a:t>
            </a:r>
            <a:r>
              <a:rPr lang="en-US" sz="1600" dirty="0" smtClean="0">
                <a:solidFill>
                  <a:srgbClr val="0C0B0B"/>
                </a:solidFill>
                <a:latin typeface="Cambria Math"/>
                <a:cs typeface="Cambria Math"/>
              </a:rPr>
              <a:t> Charles </a:t>
            </a:r>
            <a:r>
              <a:rPr lang="en-US" sz="1600" dirty="0">
                <a:solidFill>
                  <a:srgbClr val="0C0B0B"/>
                </a:solidFill>
                <a:latin typeface="Cambria Math"/>
                <a:cs typeface="Cambria Math"/>
              </a:rPr>
              <a:t>A. Dana </a:t>
            </a:r>
            <a:r>
              <a:rPr lang="en-US" sz="1600" dirty="0" smtClean="0">
                <a:solidFill>
                  <a:srgbClr val="0C0B0B"/>
                </a:solidFill>
                <a:latin typeface="Cambria Math"/>
                <a:cs typeface="Cambria Math"/>
              </a:rPr>
              <a:t>Center </a:t>
            </a:r>
            <a:br>
              <a:rPr lang="en-US" sz="1600" dirty="0" smtClean="0">
                <a:solidFill>
                  <a:srgbClr val="0C0B0B"/>
                </a:solidFill>
                <a:latin typeface="Cambria Math"/>
                <a:cs typeface="Cambria Math"/>
              </a:rPr>
            </a:br>
            <a:r>
              <a:rPr lang="en-US" sz="1600" dirty="0" smtClean="0">
                <a:solidFill>
                  <a:srgbClr val="0C0B0B"/>
                </a:solidFill>
                <a:latin typeface="Cambria Math"/>
                <a:cs typeface="Cambria Math"/>
              </a:rPr>
              <a:t>higher </a:t>
            </a:r>
            <a:r>
              <a:rPr lang="en-US" sz="1600" dirty="0">
                <a:solidFill>
                  <a:srgbClr val="0C0B0B"/>
                </a:solidFill>
                <a:latin typeface="Cambria Math"/>
                <a:cs typeface="Cambria Math"/>
              </a:rPr>
              <a:t>education </a:t>
            </a:r>
            <a:r>
              <a:rPr lang="en-US" sz="1600" dirty="0" smtClean="0">
                <a:solidFill>
                  <a:srgbClr val="0C0B0B"/>
                </a:solidFill>
                <a:latin typeface="Cambria Math"/>
                <a:cs typeface="Cambria Math"/>
              </a:rPr>
              <a:t>initiative</a:t>
            </a:r>
            <a:endParaRPr lang="en-US" sz="1600" dirty="0">
              <a:solidFill>
                <a:srgbClr val="0C0B0B"/>
              </a:solidFill>
              <a:latin typeface="Cambria Math"/>
              <a:cs typeface="Cambria Math"/>
            </a:endParaRPr>
          </a:p>
        </p:txBody>
      </p:sp>
      <p:pic>
        <p:nvPicPr>
          <p:cNvPr id="12" name="Picture 11"/>
          <p:cNvPicPr>
            <a:picLocks noChangeAspect="1"/>
          </p:cNvPicPr>
          <p:nvPr/>
        </p:nvPicPr>
        <p:blipFill>
          <a:blip r:embed="rId2"/>
          <a:stretch>
            <a:fillRect/>
          </a:stretch>
        </p:blipFill>
        <p:spPr>
          <a:xfrm>
            <a:off x="1" y="6232039"/>
            <a:ext cx="9173732" cy="635000"/>
          </a:xfrm>
          <a:prstGeom prst="rect">
            <a:avLst/>
          </a:prstGeom>
        </p:spPr>
      </p:pic>
      <p:pic>
        <p:nvPicPr>
          <p:cNvPr id="2" name="Picture 1"/>
          <p:cNvPicPr>
            <a:picLocks noChangeAspect="1"/>
          </p:cNvPicPr>
          <p:nvPr/>
        </p:nvPicPr>
        <p:blipFill>
          <a:blip r:embed="rId3"/>
          <a:stretch>
            <a:fillRect/>
          </a:stretch>
        </p:blipFill>
        <p:spPr>
          <a:xfrm>
            <a:off x="990600" y="2864327"/>
            <a:ext cx="3429000" cy="17838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Engage Advisors in Planning</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229600" cy="5029200"/>
          </a:xfrm>
        </p:spPr>
        <p:txBody>
          <a:bodyPr/>
          <a:lstStyle/>
          <a:p>
            <a:pPr marL="0" indent="0">
              <a:lnSpc>
                <a:spcPct val="110000"/>
              </a:lnSpc>
              <a:spcAft>
                <a:spcPts val="600"/>
              </a:spcAft>
              <a:buNone/>
            </a:pPr>
            <a:r>
              <a:rPr lang="en-US" sz="2400" dirty="0" smtClean="0">
                <a:solidFill>
                  <a:srgbClr val="302C24"/>
                </a:solidFill>
                <a:latin typeface="Cambria"/>
                <a:cs typeface="Cambria"/>
              </a:rPr>
              <a:t>Lay the foundation:</a:t>
            </a:r>
          </a:p>
          <a:p>
            <a:pPr>
              <a:lnSpc>
                <a:spcPct val="110000"/>
              </a:lnSpc>
              <a:spcAft>
                <a:spcPts val="600"/>
              </a:spcAft>
            </a:pPr>
            <a:r>
              <a:rPr lang="en-US" sz="2400" dirty="0" smtClean="0">
                <a:solidFill>
                  <a:srgbClr val="302C24"/>
                </a:solidFill>
                <a:latin typeface="Cambria"/>
                <a:cs typeface="Cambria"/>
              </a:rPr>
              <a:t>Make the case for why math pathways are good for students.</a:t>
            </a:r>
          </a:p>
          <a:p>
            <a:pPr lvl="1">
              <a:lnSpc>
                <a:spcPct val="110000"/>
              </a:lnSpc>
              <a:spcAft>
                <a:spcPts val="600"/>
              </a:spcAft>
              <a:buFont typeface="Arial"/>
              <a:buChar char="•"/>
            </a:pPr>
            <a:r>
              <a:rPr lang="en-US" dirty="0" smtClean="0">
                <a:solidFill>
                  <a:srgbClr val="302C24"/>
                </a:solidFill>
                <a:latin typeface="Cambria"/>
                <a:cs typeface="Cambria"/>
              </a:rPr>
              <a:t>Data on student success</a:t>
            </a:r>
          </a:p>
          <a:p>
            <a:pPr lvl="1">
              <a:lnSpc>
                <a:spcPct val="110000"/>
              </a:lnSpc>
              <a:spcAft>
                <a:spcPts val="600"/>
              </a:spcAft>
              <a:buFont typeface="Arial"/>
              <a:buChar char="•"/>
            </a:pPr>
            <a:r>
              <a:rPr lang="en-US" dirty="0" smtClean="0">
                <a:solidFill>
                  <a:srgbClr val="302C24"/>
                </a:solidFill>
                <a:latin typeface="Cambria"/>
                <a:cs typeface="Cambria"/>
              </a:rPr>
              <a:t>Student and faculty testimonials</a:t>
            </a:r>
          </a:p>
          <a:p>
            <a:pPr lvl="1">
              <a:lnSpc>
                <a:spcPct val="110000"/>
              </a:lnSpc>
              <a:spcAft>
                <a:spcPts val="600"/>
              </a:spcAft>
              <a:buFont typeface="Arial"/>
              <a:buChar char="•"/>
            </a:pPr>
            <a:r>
              <a:rPr lang="en-US" dirty="0" smtClean="0">
                <a:solidFill>
                  <a:srgbClr val="302C24"/>
                </a:solidFill>
                <a:latin typeface="Cambria"/>
                <a:cs typeface="Cambria"/>
              </a:rPr>
              <a:t>Sample lessons</a:t>
            </a:r>
          </a:p>
          <a:p>
            <a:pPr lvl="1">
              <a:lnSpc>
                <a:spcPct val="110000"/>
              </a:lnSpc>
              <a:spcAft>
                <a:spcPts val="600"/>
              </a:spcAft>
              <a:buFont typeface="Arial"/>
              <a:buChar char="•"/>
            </a:pPr>
            <a:r>
              <a:rPr lang="en-US" dirty="0" smtClean="0">
                <a:solidFill>
                  <a:srgbClr val="302C24"/>
                </a:solidFill>
                <a:latin typeface="Cambria"/>
                <a:cs typeface="Cambria"/>
              </a:rPr>
              <a:t>Questions</a:t>
            </a:r>
          </a:p>
          <a:p>
            <a:pPr>
              <a:lnSpc>
                <a:spcPct val="110000"/>
              </a:lnSpc>
              <a:spcAft>
                <a:spcPts val="600"/>
              </a:spcAft>
            </a:pPr>
            <a:r>
              <a:rPr lang="en-US" sz="2400" dirty="0" smtClean="0">
                <a:solidFill>
                  <a:srgbClr val="302C24"/>
                </a:solidFill>
                <a:latin typeface="Cambria"/>
                <a:cs typeface="Cambria"/>
              </a:rPr>
              <a:t>What other benefits are there for the institution? For faculty? For advisors?</a:t>
            </a: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10</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Cambria"/>
                  <a:cs typeface="Cambria"/>
                </a:rPr>
                <a:t>Engage</a:t>
              </a:r>
              <a:endParaRPr lang="en-US" sz="1300" kern="1200" dirty="0">
                <a:latin typeface="Cambria"/>
                <a:cs typeface="Cambria"/>
              </a:endParaRPr>
            </a:p>
          </p:txBody>
        </p:sp>
      </p:grpSp>
    </p:spTree>
    <p:extLst>
      <p:ext uri="{BB962C8B-B14F-4D97-AF65-F5344CB8AC3E}">
        <p14:creationId xmlns:p14="http://schemas.microsoft.com/office/powerpoint/2010/main" val="17992230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Engage Advisors in Planning</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686800" cy="5029200"/>
          </a:xfrm>
        </p:spPr>
        <p:txBody>
          <a:bodyPr/>
          <a:lstStyle/>
          <a:p>
            <a:pPr marL="0" indent="0">
              <a:lnSpc>
                <a:spcPct val="110000"/>
              </a:lnSpc>
              <a:spcAft>
                <a:spcPts val="600"/>
              </a:spcAft>
              <a:buNone/>
            </a:pPr>
            <a:r>
              <a:rPr lang="en-US" sz="2400" dirty="0" smtClean="0">
                <a:solidFill>
                  <a:srgbClr val="302C24"/>
                </a:solidFill>
                <a:latin typeface="Cambria"/>
                <a:cs typeface="Cambria"/>
              </a:rPr>
              <a:t>Ask advisors to participate</a:t>
            </a:r>
            <a:r>
              <a:rPr lang="is-IS" sz="2400" dirty="0">
                <a:solidFill>
                  <a:srgbClr val="302C24"/>
                </a:solidFill>
                <a:latin typeface="Cambria"/>
                <a:cs typeface="Cambria"/>
              </a:rPr>
              <a:t>:</a:t>
            </a:r>
            <a:endParaRPr lang="en-US" sz="2400" dirty="0" smtClean="0">
              <a:solidFill>
                <a:srgbClr val="302C24"/>
              </a:solidFill>
              <a:latin typeface="Cambria"/>
              <a:cs typeface="Cambria"/>
            </a:endParaRPr>
          </a:p>
          <a:p>
            <a:pPr>
              <a:lnSpc>
                <a:spcPct val="110000"/>
              </a:lnSpc>
              <a:spcAft>
                <a:spcPts val="600"/>
              </a:spcAft>
            </a:pPr>
            <a:r>
              <a:rPr lang="en-US" sz="2400" dirty="0" smtClean="0">
                <a:solidFill>
                  <a:srgbClr val="302C24"/>
                </a:solidFill>
                <a:latin typeface="Cambria"/>
                <a:cs typeface="Cambria"/>
              </a:rPr>
              <a:t>Tools for advisors</a:t>
            </a:r>
          </a:p>
          <a:p>
            <a:pPr>
              <a:lnSpc>
                <a:spcPct val="110000"/>
              </a:lnSpc>
              <a:spcAft>
                <a:spcPts val="600"/>
              </a:spcAft>
            </a:pPr>
            <a:r>
              <a:rPr lang="en-US" sz="2400" dirty="0" smtClean="0">
                <a:solidFill>
                  <a:srgbClr val="302C24"/>
                </a:solidFill>
                <a:latin typeface="Cambria"/>
                <a:cs typeface="Cambria"/>
              </a:rPr>
              <a:t>Training</a:t>
            </a:r>
          </a:p>
          <a:p>
            <a:pPr>
              <a:lnSpc>
                <a:spcPct val="110000"/>
              </a:lnSpc>
              <a:spcAft>
                <a:spcPts val="600"/>
              </a:spcAft>
            </a:pPr>
            <a:r>
              <a:rPr lang="en-US" sz="2400" dirty="0" smtClean="0">
                <a:solidFill>
                  <a:srgbClr val="302C24"/>
                </a:solidFill>
                <a:latin typeface="Cambria"/>
                <a:cs typeface="Cambria"/>
              </a:rPr>
              <a:t>Plan for communications with students</a:t>
            </a:r>
          </a:p>
          <a:p>
            <a:pPr>
              <a:lnSpc>
                <a:spcPct val="110000"/>
              </a:lnSpc>
              <a:spcAft>
                <a:spcPts val="600"/>
              </a:spcAft>
            </a:pPr>
            <a:r>
              <a:rPr lang="en-US" sz="2400" dirty="0" smtClean="0">
                <a:solidFill>
                  <a:srgbClr val="302C24"/>
                </a:solidFill>
                <a:latin typeface="Cambria"/>
                <a:cs typeface="Cambria"/>
              </a:rPr>
              <a:t>Work with leadership team to surface and troubleshoot questions and concerns.</a:t>
            </a:r>
          </a:p>
        </p:txBody>
      </p:sp>
      <p:sp>
        <p:nvSpPr>
          <p:cNvPr id="2" name="Slide Number Placeholder 1"/>
          <p:cNvSpPr>
            <a:spLocks noGrp="1"/>
          </p:cNvSpPr>
          <p:nvPr>
            <p:ph type="sldNum" sz="quarter" idx="12"/>
          </p:nvPr>
        </p:nvSpPr>
        <p:spPr/>
        <p:txBody>
          <a:bodyPr/>
          <a:lstStyle/>
          <a:p>
            <a:fld id="{2E755760-801E-B94C-BD4D-729510EB6590}" type="slidenum">
              <a:rPr lang="en-US" smtClean="0"/>
              <a:pPr/>
              <a:t>11</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Cambria"/>
                  <a:cs typeface="Cambria"/>
                </a:rPr>
                <a:t>Engage</a:t>
              </a:r>
              <a:endParaRPr lang="en-US" sz="1300" kern="1200" dirty="0">
                <a:latin typeface="Cambria"/>
                <a:cs typeface="Cambria"/>
              </a:endParaRPr>
            </a:p>
          </p:txBody>
        </p:sp>
      </p:grpSp>
    </p:spTree>
    <p:extLst>
      <p:ext uri="{BB962C8B-B14F-4D97-AF65-F5344CB8AC3E}">
        <p14:creationId xmlns:p14="http://schemas.microsoft.com/office/powerpoint/2010/main" val="2939283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Planning Process for Advising</a:t>
            </a:r>
            <a:endParaRPr lang="en-US" sz="3000" b="1" dirty="0">
              <a:solidFill>
                <a:srgbClr val="005F86"/>
              </a:solidFill>
              <a:latin typeface="Century Gothic"/>
              <a:cs typeface="Century Gothic"/>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12</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24237392"/>
              </p:ext>
            </p:extLst>
          </p:nvPr>
        </p:nvGraphicFramePr>
        <p:xfrm>
          <a:off x="304800" y="11430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71928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Create an Advising Plan </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686800" cy="5029200"/>
          </a:xfrm>
        </p:spPr>
        <p:txBody>
          <a:bodyPr/>
          <a:lstStyle/>
          <a:p>
            <a:pPr marL="0" indent="0">
              <a:lnSpc>
                <a:spcPct val="110000"/>
              </a:lnSpc>
              <a:spcAft>
                <a:spcPts val="600"/>
              </a:spcAft>
              <a:buNone/>
            </a:pPr>
            <a:r>
              <a:rPr lang="en-US" sz="2400" dirty="0" smtClean="0">
                <a:solidFill>
                  <a:srgbClr val="302C24"/>
                </a:solidFill>
                <a:latin typeface="Cambria"/>
                <a:cs typeface="Cambria"/>
              </a:rPr>
              <a:t>Planning requires collaboration from: </a:t>
            </a:r>
          </a:p>
          <a:p>
            <a:pPr>
              <a:lnSpc>
                <a:spcPct val="110000"/>
              </a:lnSpc>
              <a:spcAft>
                <a:spcPts val="600"/>
              </a:spcAft>
            </a:pPr>
            <a:r>
              <a:rPr lang="en-US" sz="2400" dirty="0" smtClean="0">
                <a:solidFill>
                  <a:srgbClr val="302C24"/>
                </a:solidFill>
                <a:latin typeface="Cambria"/>
                <a:cs typeface="Cambria"/>
              </a:rPr>
              <a:t>Advisors</a:t>
            </a:r>
          </a:p>
          <a:p>
            <a:pPr>
              <a:lnSpc>
                <a:spcPct val="110000"/>
              </a:lnSpc>
              <a:spcAft>
                <a:spcPts val="600"/>
              </a:spcAft>
            </a:pPr>
            <a:r>
              <a:rPr lang="en-US" sz="2400" dirty="0" smtClean="0">
                <a:solidFill>
                  <a:srgbClr val="302C24"/>
                </a:solidFill>
                <a:latin typeface="Cambria"/>
                <a:cs typeface="Cambria"/>
              </a:rPr>
              <a:t>Institutional researchers</a:t>
            </a:r>
          </a:p>
          <a:p>
            <a:pPr>
              <a:lnSpc>
                <a:spcPct val="110000"/>
              </a:lnSpc>
              <a:spcAft>
                <a:spcPts val="600"/>
              </a:spcAft>
            </a:pPr>
            <a:r>
              <a:rPr lang="en-US" sz="2400" dirty="0" smtClean="0">
                <a:solidFill>
                  <a:srgbClr val="302C24"/>
                </a:solidFill>
                <a:latin typeface="Cambria"/>
                <a:cs typeface="Cambria"/>
              </a:rPr>
              <a:t>Math faculty</a:t>
            </a:r>
          </a:p>
          <a:p>
            <a:pPr>
              <a:lnSpc>
                <a:spcPct val="110000"/>
              </a:lnSpc>
              <a:spcAft>
                <a:spcPts val="600"/>
              </a:spcAft>
            </a:pPr>
            <a:r>
              <a:rPr lang="en-US" sz="2400" dirty="0" smtClean="0">
                <a:solidFill>
                  <a:srgbClr val="302C24"/>
                </a:solidFill>
                <a:latin typeface="Cambria"/>
                <a:cs typeface="Cambria"/>
              </a:rPr>
              <a:t>Student success faculty and staff</a:t>
            </a:r>
          </a:p>
          <a:p>
            <a:pPr>
              <a:lnSpc>
                <a:spcPct val="110000"/>
              </a:lnSpc>
              <a:spcAft>
                <a:spcPts val="600"/>
              </a:spcAft>
            </a:pPr>
            <a:r>
              <a:rPr lang="en-US" sz="2400" dirty="0" smtClean="0">
                <a:solidFill>
                  <a:srgbClr val="302C24"/>
                </a:solidFill>
                <a:latin typeface="Cambria"/>
                <a:cs typeface="Cambria"/>
              </a:rPr>
              <a:t>Faculty in charge of other disciplines</a:t>
            </a:r>
          </a:p>
          <a:p>
            <a:pPr>
              <a:lnSpc>
                <a:spcPct val="110000"/>
              </a:lnSpc>
              <a:spcAft>
                <a:spcPts val="600"/>
              </a:spcAft>
            </a:pPr>
            <a:r>
              <a:rPr lang="en-US" sz="2400" dirty="0" smtClean="0">
                <a:solidFill>
                  <a:srgbClr val="302C24"/>
                </a:solidFill>
                <a:latin typeface="Cambria"/>
                <a:cs typeface="Cambria"/>
              </a:rPr>
              <a:t>Registrar </a:t>
            </a:r>
          </a:p>
        </p:txBody>
      </p:sp>
      <p:sp>
        <p:nvSpPr>
          <p:cNvPr id="2" name="Slide Number Placeholder 1"/>
          <p:cNvSpPr>
            <a:spLocks noGrp="1"/>
          </p:cNvSpPr>
          <p:nvPr>
            <p:ph type="sldNum" sz="quarter" idx="12"/>
          </p:nvPr>
        </p:nvSpPr>
        <p:spPr/>
        <p:txBody>
          <a:bodyPr/>
          <a:lstStyle/>
          <a:p>
            <a:fld id="{2E755760-801E-B94C-BD4D-729510EB6590}" type="slidenum">
              <a:rPr lang="en-US" smtClean="0"/>
              <a:pPr/>
              <a:t>13</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Plan</a:t>
              </a:r>
              <a:endParaRPr lang="en-US" sz="1300" kern="1200" dirty="0">
                <a:latin typeface="Cambria"/>
                <a:cs typeface="Cambria"/>
              </a:endParaRPr>
            </a:p>
          </p:txBody>
        </p:sp>
      </p:grpSp>
    </p:spTree>
    <p:extLst>
      <p:ext uri="{BB962C8B-B14F-4D97-AF65-F5344CB8AC3E}">
        <p14:creationId xmlns:p14="http://schemas.microsoft.com/office/powerpoint/2010/main" val="25717323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Create an Advising Plan </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229600" cy="5029200"/>
          </a:xfrm>
        </p:spPr>
        <p:txBody>
          <a:bodyPr/>
          <a:lstStyle/>
          <a:p>
            <a:pPr marL="0" indent="0">
              <a:lnSpc>
                <a:spcPct val="110000"/>
              </a:lnSpc>
              <a:spcAft>
                <a:spcPts val="600"/>
              </a:spcAft>
              <a:buNone/>
            </a:pPr>
            <a:r>
              <a:rPr lang="en-US" sz="2400" dirty="0" smtClean="0">
                <a:solidFill>
                  <a:srgbClr val="302C24"/>
                </a:solidFill>
                <a:latin typeface="Cambria"/>
                <a:cs typeface="Cambria"/>
              </a:rPr>
              <a:t>Plan components:</a:t>
            </a:r>
          </a:p>
          <a:p>
            <a:pPr>
              <a:lnSpc>
                <a:spcPct val="110000"/>
              </a:lnSpc>
              <a:spcAft>
                <a:spcPts val="600"/>
              </a:spcAft>
            </a:pPr>
            <a:r>
              <a:rPr lang="en-US" sz="2400" dirty="0" smtClean="0">
                <a:solidFill>
                  <a:srgbClr val="302C24"/>
                </a:solidFill>
                <a:latin typeface="Cambria"/>
                <a:cs typeface="Cambria"/>
              </a:rPr>
              <a:t>A specific advising goal</a:t>
            </a:r>
          </a:p>
          <a:p>
            <a:pPr>
              <a:lnSpc>
                <a:spcPct val="110000"/>
              </a:lnSpc>
              <a:spcAft>
                <a:spcPts val="600"/>
              </a:spcAft>
            </a:pPr>
            <a:r>
              <a:rPr lang="en-US" sz="2400" dirty="0" smtClean="0">
                <a:solidFill>
                  <a:srgbClr val="302C24"/>
                </a:solidFill>
                <a:latin typeface="Cambria"/>
                <a:cs typeface="Cambria"/>
              </a:rPr>
              <a:t>Programs of study best suited to the math pathways </a:t>
            </a:r>
          </a:p>
          <a:p>
            <a:pPr>
              <a:lnSpc>
                <a:spcPct val="110000"/>
              </a:lnSpc>
              <a:spcAft>
                <a:spcPts val="600"/>
              </a:spcAft>
            </a:pPr>
            <a:r>
              <a:rPr lang="en-US" sz="2400" dirty="0" smtClean="0">
                <a:solidFill>
                  <a:srgbClr val="302C24"/>
                </a:solidFill>
                <a:latin typeface="Cambria"/>
                <a:cs typeface="Cambria"/>
              </a:rPr>
              <a:t>Strategies for targeting and marketing to students</a:t>
            </a:r>
          </a:p>
          <a:p>
            <a:pPr>
              <a:lnSpc>
                <a:spcPct val="110000"/>
              </a:lnSpc>
              <a:spcAft>
                <a:spcPts val="600"/>
              </a:spcAft>
            </a:pPr>
            <a:r>
              <a:rPr lang="en-US" sz="2400" dirty="0" smtClean="0">
                <a:solidFill>
                  <a:srgbClr val="302C24"/>
                </a:solidFill>
                <a:latin typeface="Cambria"/>
                <a:cs typeface="Cambria"/>
              </a:rPr>
              <a:t>Materials needed for advising </a:t>
            </a:r>
          </a:p>
          <a:p>
            <a:pPr>
              <a:lnSpc>
                <a:spcPct val="110000"/>
              </a:lnSpc>
              <a:spcAft>
                <a:spcPts val="600"/>
              </a:spcAft>
            </a:pPr>
            <a:r>
              <a:rPr lang="en-US" sz="2400" dirty="0" smtClean="0">
                <a:solidFill>
                  <a:srgbClr val="302C24"/>
                </a:solidFill>
                <a:latin typeface="Cambria"/>
                <a:cs typeface="Cambria"/>
              </a:rPr>
              <a:t>Training needs for formal and informal advisors</a:t>
            </a:r>
          </a:p>
          <a:p>
            <a:pPr>
              <a:lnSpc>
                <a:spcPct val="110000"/>
              </a:lnSpc>
              <a:spcAft>
                <a:spcPts val="600"/>
              </a:spcAft>
            </a:pPr>
            <a:r>
              <a:rPr lang="en-US" sz="2400" dirty="0" smtClean="0">
                <a:solidFill>
                  <a:srgbClr val="302C24"/>
                </a:solidFill>
                <a:latin typeface="Cambria"/>
                <a:cs typeface="Cambria"/>
              </a:rPr>
              <a:t>Checkpoints for evaluating progress</a:t>
            </a:r>
          </a:p>
          <a:p>
            <a:pPr>
              <a:lnSpc>
                <a:spcPct val="110000"/>
              </a:lnSpc>
              <a:spcAft>
                <a:spcPts val="600"/>
              </a:spcAft>
            </a:pPr>
            <a:r>
              <a:rPr lang="en-US" sz="2400" dirty="0" smtClean="0">
                <a:solidFill>
                  <a:srgbClr val="302C24"/>
                </a:solidFill>
                <a:latin typeface="Cambria"/>
                <a:cs typeface="Cambria"/>
              </a:rPr>
              <a:t>Who is responsible</a:t>
            </a:r>
          </a:p>
          <a:p>
            <a:pPr>
              <a:lnSpc>
                <a:spcPct val="110000"/>
              </a:lnSpc>
              <a:spcAft>
                <a:spcPts val="600"/>
              </a:spcAft>
            </a:pPr>
            <a:r>
              <a:rPr lang="en-US" sz="2400" dirty="0" smtClean="0">
                <a:solidFill>
                  <a:srgbClr val="302C24"/>
                </a:solidFill>
                <a:latin typeface="Cambria"/>
                <a:cs typeface="Cambria"/>
              </a:rPr>
              <a:t>Timelines</a:t>
            </a:r>
          </a:p>
          <a:p>
            <a:pPr marL="0" indent="0">
              <a:lnSpc>
                <a:spcPct val="110000"/>
              </a:lnSpc>
              <a:spcAft>
                <a:spcPts val="600"/>
              </a:spcAft>
              <a:buNone/>
            </a:pPr>
            <a:endParaRPr lang="en-US" sz="2400" dirty="0" smtClean="0">
              <a:solidFill>
                <a:srgbClr val="302C24"/>
              </a:solidFill>
              <a:latin typeface="Cambria"/>
              <a:cs typeface="Cambria"/>
            </a:endParaRP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14</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Plan</a:t>
              </a:r>
              <a:endParaRPr lang="en-US" sz="1300" kern="1200" dirty="0">
                <a:latin typeface="Cambria"/>
                <a:cs typeface="Cambria"/>
              </a:endParaRPr>
            </a:p>
          </p:txBody>
        </p:sp>
      </p:grpSp>
    </p:spTree>
    <p:extLst>
      <p:ext uri="{BB962C8B-B14F-4D97-AF65-F5344CB8AC3E}">
        <p14:creationId xmlns:p14="http://schemas.microsoft.com/office/powerpoint/2010/main" val="28100857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Resources</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686800" cy="5029200"/>
          </a:xfrm>
        </p:spPr>
        <p:txBody>
          <a:bodyPr/>
          <a:lstStyle/>
          <a:p>
            <a:pPr marL="0" indent="0">
              <a:lnSpc>
                <a:spcPct val="110000"/>
              </a:lnSpc>
              <a:spcAft>
                <a:spcPts val="600"/>
              </a:spcAft>
              <a:buNone/>
            </a:pPr>
            <a:r>
              <a:rPr lang="en-US" sz="2400" i="1" dirty="0" smtClean="0">
                <a:solidFill>
                  <a:srgbClr val="302C24"/>
                </a:solidFill>
                <a:latin typeface="Cambria"/>
                <a:cs typeface="Cambria"/>
              </a:rPr>
              <a:t>NMP Implementation Guide</a:t>
            </a:r>
            <a:r>
              <a:rPr lang="en-US" sz="2400" dirty="0" smtClean="0">
                <a:solidFill>
                  <a:srgbClr val="302C24"/>
                </a:solidFill>
                <a:latin typeface="Cambria"/>
                <a:cs typeface="Cambria"/>
              </a:rPr>
              <a:t>, p. 32–33</a:t>
            </a:r>
          </a:p>
          <a:p>
            <a:pPr marL="0" indent="0">
              <a:lnSpc>
                <a:spcPct val="110000"/>
              </a:lnSpc>
              <a:spcAft>
                <a:spcPts val="600"/>
              </a:spcAft>
              <a:buNone/>
            </a:pPr>
            <a:endParaRPr lang="en-US" sz="2400" dirty="0">
              <a:solidFill>
                <a:srgbClr val="302C24"/>
              </a:solidFill>
              <a:latin typeface="Cambria"/>
              <a:cs typeface="Cambria"/>
            </a:endParaRPr>
          </a:p>
          <a:p>
            <a:pPr marL="0" indent="0">
              <a:lnSpc>
                <a:spcPct val="110000"/>
              </a:lnSpc>
              <a:spcAft>
                <a:spcPts val="600"/>
              </a:spcAft>
              <a:buNone/>
            </a:pPr>
            <a:endParaRPr lang="en-US" sz="2400" dirty="0" smtClean="0">
              <a:solidFill>
                <a:srgbClr val="302C24"/>
              </a:solidFill>
              <a:latin typeface="Cambria"/>
              <a:cs typeface="Cambria"/>
            </a:endParaRPr>
          </a:p>
          <a:p>
            <a:pPr marL="0" indent="0">
              <a:lnSpc>
                <a:spcPct val="110000"/>
              </a:lnSpc>
              <a:spcAft>
                <a:spcPts val="600"/>
              </a:spcAft>
              <a:buNone/>
            </a:pPr>
            <a:endParaRPr lang="en-US" sz="2400" dirty="0">
              <a:solidFill>
                <a:srgbClr val="302C24"/>
              </a:solidFill>
              <a:latin typeface="Cambria"/>
              <a:cs typeface="Cambria"/>
            </a:endParaRPr>
          </a:p>
          <a:p>
            <a:pPr marL="0" indent="0">
              <a:lnSpc>
                <a:spcPct val="110000"/>
              </a:lnSpc>
              <a:spcAft>
                <a:spcPts val="600"/>
              </a:spcAft>
              <a:buNone/>
            </a:pPr>
            <a:endParaRPr lang="en-US" sz="2400" dirty="0" smtClean="0">
              <a:solidFill>
                <a:srgbClr val="302C24"/>
              </a:solidFill>
              <a:latin typeface="Cambria"/>
              <a:cs typeface="Cambria"/>
            </a:endParaRPr>
          </a:p>
          <a:p>
            <a:pPr marL="0" indent="0">
              <a:lnSpc>
                <a:spcPct val="110000"/>
              </a:lnSpc>
              <a:spcAft>
                <a:spcPts val="600"/>
              </a:spcAft>
              <a:buNone/>
            </a:pPr>
            <a:endParaRPr lang="en-US" sz="2400" dirty="0">
              <a:solidFill>
                <a:srgbClr val="302C24"/>
              </a:solidFill>
              <a:latin typeface="Cambria"/>
              <a:cs typeface="Cambria"/>
            </a:endParaRPr>
          </a:p>
          <a:p>
            <a:pPr marL="0" indent="0">
              <a:lnSpc>
                <a:spcPct val="110000"/>
              </a:lnSpc>
              <a:spcAft>
                <a:spcPts val="600"/>
              </a:spcAft>
              <a:buNone/>
            </a:pPr>
            <a:endParaRPr lang="en-US" sz="2400" dirty="0" smtClean="0">
              <a:solidFill>
                <a:srgbClr val="302C24"/>
              </a:solidFill>
              <a:latin typeface="Cambria"/>
              <a:cs typeface="Cambria"/>
            </a:endParaRPr>
          </a:p>
          <a:p>
            <a:pPr marL="0" indent="0">
              <a:lnSpc>
                <a:spcPct val="110000"/>
              </a:lnSpc>
              <a:spcAft>
                <a:spcPts val="600"/>
              </a:spcAft>
              <a:buNone/>
            </a:pPr>
            <a:endParaRPr lang="en-US" sz="2400" dirty="0">
              <a:solidFill>
                <a:srgbClr val="302C24"/>
              </a:solidFill>
              <a:latin typeface="Cambria"/>
              <a:cs typeface="Cambria"/>
            </a:endParaRPr>
          </a:p>
          <a:p>
            <a:pPr marL="0" indent="0">
              <a:lnSpc>
                <a:spcPct val="110000"/>
              </a:lnSpc>
              <a:spcAft>
                <a:spcPts val="600"/>
              </a:spcAft>
              <a:buNone/>
            </a:pPr>
            <a:endParaRPr lang="en-US" sz="2400" dirty="0" smtClean="0">
              <a:solidFill>
                <a:srgbClr val="302C24"/>
              </a:solidFill>
              <a:latin typeface="Cambria"/>
              <a:cs typeface="Cambria"/>
            </a:endParaRPr>
          </a:p>
          <a:p>
            <a:pPr marL="0" indent="0">
              <a:lnSpc>
                <a:spcPct val="110000"/>
              </a:lnSpc>
              <a:spcAft>
                <a:spcPts val="600"/>
              </a:spcAft>
              <a:buNone/>
            </a:pPr>
            <a:r>
              <a:rPr lang="en-US" sz="1000" dirty="0" smtClean="0">
                <a:solidFill>
                  <a:srgbClr val="302C24"/>
                </a:solidFill>
                <a:latin typeface="Cambria"/>
                <a:cs typeface="Cambria"/>
              </a:rPr>
              <a:t>Available for download: </a:t>
            </a:r>
            <a:r>
              <a:rPr lang="en-US" sz="1000" dirty="0">
                <a:solidFill>
                  <a:srgbClr val="302C24"/>
                </a:solidFill>
                <a:latin typeface="Cambria"/>
                <a:cs typeface="Cambria"/>
                <a:hlinkClick r:id="rId2"/>
              </a:rPr>
              <a:t>http://www.utdanacenter.org/nmp/implementation_guide</a:t>
            </a:r>
            <a:r>
              <a:rPr lang="en-US" sz="1000" dirty="0">
                <a:solidFill>
                  <a:srgbClr val="302C24"/>
                </a:solidFill>
                <a:latin typeface="Cambria"/>
                <a:cs typeface="Cambria"/>
              </a:rPr>
              <a:t> </a:t>
            </a:r>
          </a:p>
          <a:p>
            <a:pPr marL="0" indent="0">
              <a:lnSpc>
                <a:spcPct val="110000"/>
              </a:lnSpc>
              <a:spcAft>
                <a:spcPts val="600"/>
              </a:spcAft>
              <a:buNone/>
            </a:pPr>
            <a:endParaRPr lang="en-US" sz="2400" dirty="0" smtClean="0">
              <a:solidFill>
                <a:srgbClr val="302C24"/>
              </a:solidFill>
              <a:latin typeface="Cambria"/>
              <a:cs typeface="Cambria"/>
            </a:endParaRPr>
          </a:p>
          <a:p>
            <a:pPr marL="0" indent="0">
              <a:lnSpc>
                <a:spcPct val="110000"/>
              </a:lnSpc>
              <a:spcAft>
                <a:spcPts val="600"/>
              </a:spcAft>
              <a:buNone/>
            </a:pPr>
            <a:endParaRPr lang="en-US" sz="2400" dirty="0" smtClean="0">
              <a:solidFill>
                <a:srgbClr val="302C24"/>
              </a:solidFill>
              <a:latin typeface="Cambria"/>
              <a:cs typeface="Cambria"/>
            </a:endParaRP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15</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Plan</a:t>
              </a:r>
              <a:endParaRPr lang="en-US" sz="1300" kern="1200" dirty="0">
                <a:latin typeface="Cambria"/>
                <a:cs typeface="Cambria"/>
              </a:endParaRPr>
            </a:p>
          </p:txBody>
        </p:sp>
      </p:grpSp>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44168" y="1600201"/>
            <a:ext cx="6904432" cy="4274650"/>
          </a:xfrm>
          <a:prstGeom prst="rect">
            <a:avLst/>
          </a:prstGeom>
          <a:noFill/>
          <a:ln w="19050" cmpd="sng">
            <a:solidFill>
              <a:schemeClr val="accent6"/>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21382451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Resources</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686800" cy="5029200"/>
          </a:xfrm>
        </p:spPr>
        <p:txBody>
          <a:bodyPr/>
          <a:lstStyle/>
          <a:p>
            <a:pPr marL="0" indent="0">
              <a:lnSpc>
                <a:spcPct val="110000"/>
              </a:lnSpc>
              <a:spcAft>
                <a:spcPts val="600"/>
              </a:spcAft>
              <a:buNone/>
            </a:pPr>
            <a:r>
              <a:rPr lang="en-US" sz="2400" i="1" dirty="0" smtClean="0">
                <a:solidFill>
                  <a:srgbClr val="302C24"/>
                </a:solidFill>
                <a:latin typeface="Cambria"/>
                <a:cs typeface="Cambria"/>
              </a:rPr>
              <a:t>NMP Implementation Guide</a:t>
            </a:r>
            <a:r>
              <a:rPr lang="en-US" sz="2400" dirty="0" smtClean="0">
                <a:solidFill>
                  <a:srgbClr val="302C24"/>
                </a:solidFill>
                <a:latin typeface="Cambria"/>
                <a:cs typeface="Cambria"/>
              </a:rPr>
              <a:t>, p. 83</a:t>
            </a:r>
          </a:p>
          <a:p>
            <a:pPr marL="0" indent="0">
              <a:lnSpc>
                <a:spcPct val="110000"/>
              </a:lnSpc>
              <a:spcAft>
                <a:spcPts val="600"/>
              </a:spcAft>
              <a:buNone/>
            </a:pPr>
            <a:endParaRPr lang="en-US" sz="2400" dirty="0">
              <a:solidFill>
                <a:srgbClr val="302C24"/>
              </a:solidFill>
              <a:latin typeface="Cambria"/>
              <a:cs typeface="Cambria"/>
            </a:endParaRPr>
          </a:p>
          <a:p>
            <a:pPr marL="0" indent="0">
              <a:lnSpc>
                <a:spcPct val="110000"/>
              </a:lnSpc>
              <a:spcAft>
                <a:spcPts val="600"/>
              </a:spcAft>
              <a:buNone/>
            </a:pPr>
            <a:endParaRPr lang="en-US" sz="2400" dirty="0" smtClean="0">
              <a:solidFill>
                <a:srgbClr val="302C24"/>
              </a:solidFill>
              <a:latin typeface="Cambria"/>
              <a:cs typeface="Cambria"/>
            </a:endParaRPr>
          </a:p>
          <a:p>
            <a:pPr marL="0" indent="0">
              <a:lnSpc>
                <a:spcPct val="110000"/>
              </a:lnSpc>
              <a:spcAft>
                <a:spcPts val="600"/>
              </a:spcAft>
              <a:buNone/>
            </a:pPr>
            <a:endParaRPr lang="en-US" sz="2400" dirty="0">
              <a:solidFill>
                <a:srgbClr val="302C24"/>
              </a:solidFill>
              <a:latin typeface="Cambria"/>
              <a:cs typeface="Cambria"/>
            </a:endParaRPr>
          </a:p>
          <a:p>
            <a:pPr marL="0" indent="0">
              <a:lnSpc>
                <a:spcPct val="110000"/>
              </a:lnSpc>
              <a:spcAft>
                <a:spcPts val="600"/>
              </a:spcAft>
              <a:buNone/>
            </a:pPr>
            <a:endParaRPr lang="en-US" sz="2400" dirty="0" smtClean="0">
              <a:solidFill>
                <a:srgbClr val="302C24"/>
              </a:solidFill>
              <a:latin typeface="Cambria"/>
              <a:cs typeface="Cambria"/>
            </a:endParaRPr>
          </a:p>
          <a:p>
            <a:pPr marL="0" indent="0">
              <a:lnSpc>
                <a:spcPct val="110000"/>
              </a:lnSpc>
              <a:spcAft>
                <a:spcPts val="600"/>
              </a:spcAft>
              <a:buNone/>
            </a:pPr>
            <a:endParaRPr lang="en-US" sz="2400" dirty="0">
              <a:solidFill>
                <a:srgbClr val="302C24"/>
              </a:solidFill>
              <a:latin typeface="Cambria"/>
              <a:cs typeface="Cambria"/>
            </a:endParaRPr>
          </a:p>
          <a:p>
            <a:pPr marL="0" indent="0">
              <a:lnSpc>
                <a:spcPct val="110000"/>
              </a:lnSpc>
              <a:spcAft>
                <a:spcPts val="600"/>
              </a:spcAft>
              <a:buNone/>
            </a:pPr>
            <a:endParaRPr lang="en-US" sz="2400" dirty="0" smtClean="0">
              <a:solidFill>
                <a:srgbClr val="302C24"/>
              </a:solidFill>
              <a:latin typeface="Cambria"/>
              <a:cs typeface="Cambria"/>
            </a:endParaRPr>
          </a:p>
          <a:p>
            <a:pPr marL="0" indent="0">
              <a:lnSpc>
                <a:spcPct val="110000"/>
              </a:lnSpc>
              <a:spcAft>
                <a:spcPts val="600"/>
              </a:spcAft>
              <a:buNone/>
            </a:pPr>
            <a:endParaRPr lang="en-US" sz="2400" dirty="0">
              <a:solidFill>
                <a:srgbClr val="302C24"/>
              </a:solidFill>
              <a:latin typeface="Cambria"/>
              <a:cs typeface="Cambria"/>
            </a:endParaRPr>
          </a:p>
          <a:p>
            <a:pPr marL="0" indent="0">
              <a:lnSpc>
                <a:spcPct val="110000"/>
              </a:lnSpc>
              <a:spcAft>
                <a:spcPts val="600"/>
              </a:spcAft>
              <a:buNone/>
            </a:pPr>
            <a:endParaRPr lang="en-US" sz="2400" dirty="0" smtClean="0">
              <a:solidFill>
                <a:srgbClr val="302C24"/>
              </a:solidFill>
              <a:latin typeface="Cambria"/>
              <a:cs typeface="Cambria"/>
            </a:endParaRPr>
          </a:p>
          <a:p>
            <a:pPr marL="0" indent="0">
              <a:lnSpc>
                <a:spcPct val="110000"/>
              </a:lnSpc>
              <a:spcAft>
                <a:spcPts val="600"/>
              </a:spcAft>
              <a:buNone/>
            </a:pPr>
            <a:r>
              <a:rPr lang="en-US" sz="1000" dirty="0" smtClean="0">
                <a:solidFill>
                  <a:srgbClr val="302C24"/>
                </a:solidFill>
                <a:latin typeface="Cambria"/>
                <a:cs typeface="Cambria"/>
              </a:rPr>
              <a:t>Electronic version of this template available: </a:t>
            </a:r>
            <a:r>
              <a:rPr lang="en-US" sz="1000" dirty="0" smtClean="0">
                <a:solidFill>
                  <a:srgbClr val="302C24"/>
                </a:solidFill>
                <a:latin typeface="Cambria"/>
                <a:cs typeface="Cambria"/>
                <a:hlinkClick r:id="rId2"/>
              </a:rPr>
              <a:t>http://www.utdanacenter.org/nmp/implementation_guide</a:t>
            </a:r>
            <a:r>
              <a:rPr lang="en-US" sz="1000" dirty="0" smtClean="0">
                <a:solidFill>
                  <a:srgbClr val="302C24"/>
                </a:solidFill>
                <a:latin typeface="Cambria"/>
                <a:cs typeface="Cambria"/>
              </a:rPr>
              <a:t> </a:t>
            </a:r>
          </a:p>
          <a:p>
            <a:pPr marL="0" indent="0">
              <a:lnSpc>
                <a:spcPct val="110000"/>
              </a:lnSpc>
              <a:spcAft>
                <a:spcPts val="600"/>
              </a:spcAft>
              <a:buNone/>
            </a:pPr>
            <a:r>
              <a:rPr lang="en-US" sz="2400" dirty="0" smtClean="0">
                <a:solidFill>
                  <a:srgbClr val="302C24"/>
                </a:solidFill>
                <a:latin typeface="Cambria"/>
                <a:cs typeface="Cambria"/>
              </a:rPr>
              <a:t> </a:t>
            </a: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16</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Plan</a:t>
              </a:r>
              <a:endParaRPr lang="en-US" sz="1300" kern="1200" dirty="0">
                <a:latin typeface="Cambria"/>
                <a:cs typeface="Cambria"/>
              </a:endParaRPr>
            </a:p>
          </p:txBody>
        </p:sp>
      </p:grpSp>
      <p:pic>
        <p:nvPicPr>
          <p:cNvPr id="11"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90600" y="1600200"/>
            <a:ext cx="6066894" cy="4191000"/>
          </a:xfrm>
          <a:prstGeom prst="rect">
            <a:avLst/>
          </a:prstGeom>
          <a:noFill/>
          <a:ln w="19050" cmpd="sng">
            <a:solidFill>
              <a:srgbClr val="4C6F75"/>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505574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Create </a:t>
            </a:r>
            <a:r>
              <a:rPr lang="en-US" sz="3200" b="1" dirty="0">
                <a:solidFill>
                  <a:srgbClr val="005F86"/>
                </a:solidFill>
                <a:latin typeface="Century Gothic"/>
                <a:cs typeface="Century Gothic"/>
              </a:rPr>
              <a:t>a</a:t>
            </a:r>
            <a:r>
              <a:rPr lang="en-US" sz="3200" b="1" dirty="0" smtClean="0">
                <a:solidFill>
                  <a:srgbClr val="005F86"/>
                </a:solidFill>
                <a:latin typeface="Century Gothic"/>
                <a:cs typeface="Century Gothic"/>
              </a:rPr>
              <a:t> </a:t>
            </a:r>
            <a:r>
              <a:rPr lang="en-US" sz="3200" b="1" dirty="0">
                <a:solidFill>
                  <a:srgbClr val="005F86"/>
                </a:solidFill>
                <a:latin typeface="Century Gothic"/>
                <a:cs typeface="Century Gothic"/>
              </a:rPr>
              <a:t>S</a:t>
            </a:r>
            <a:r>
              <a:rPr lang="en-US" sz="3200" b="1" dirty="0" smtClean="0">
                <a:solidFill>
                  <a:srgbClr val="005F86"/>
                </a:solidFill>
                <a:latin typeface="Century Gothic"/>
                <a:cs typeface="Century Gothic"/>
              </a:rPr>
              <a:t>pecific Advising Goal</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686800" cy="5029200"/>
          </a:xfrm>
        </p:spPr>
        <p:txBody>
          <a:bodyPr/>
          <a:lstStyle/>
          <a:p>
            <a:r>
              <a:rPr lang="en-US" sz="2400" dirty="0" smtClean="0">
                <a:solidFill>
                  <a:schemeClr val="tx1"/>
                </a:solidFill>
                <a:latin typeface="Cambria"/>
                <a:cs typeface="Cambria"/>
              </a:rPr>
              <a:t>Sample:</a:t>
            </a:r>
          </a:p>
          <a:p>
            <a:endParaRPr lang="en-US" sz="2400" dirty="0" smtClean="0">
              <a:solidFill>
                <a:schemeClr val="tx1"/>
              </a:solidFill>
              <a:latin typeface="Cambria"/>
              <a:cs typeface="Cambria"/>
            </a:endParaRPr>
          </a:p>
          <a:p>
            <a:pPr marL="400050" lvl="1" indent="0">
              <a:buNone/>
            </a:pPr>
            <a:endParaRPr lang="en-US" sz="2200" i="1" dirty="0" smtClean="0">
              <a:solidFill>
                <a:schemeClr val="tx1"/>
              </a:solidFill>
              <a:latin typeface="Cambria"/>
              <a:cs typeface="Cambria"/>
            </a:endParaRPr>
          </a:p>
          <a:p>
            <a:pPr marL="400050" lvl="1" indent="0">
              <a:buNone/>
            </a:pPr>
            <a:endParaRPr lang="en-US" sz="2200" i="1" dirty="0">
              <a:solidFill>
                <a:schemeClr val="tx1"/>
              </a:solidFill>
              <a:latin typeface="Cambria"/>
              <a:cs typeface="Cambria"/>
            </a:endParaRPr>
          </a:p>
          <a:p>
            <a:pPr marL="400050" lvl="1" indent="0">
              <a:buNone/>
            </a:pPr>
            <a:endParaRPr lang="en-US" sz="2200" i="1" dirty="0" smtClean="0">
              <a:solidFill>
                <a:schemeClr val="tx1"/>
              </a:solidFill>
              <a:latin typeface="Cambria"/>
              <a:cs typeface="Cambria"/>
            </a:endParaRPr>
          </a:p>
          <a:p>
            <a:pPr marL="400050" lvl="1" indent="0">
              <a:buNone/>
            </a:pPr>
            <a:endParaRPr lang="en-US" sz="2200" i="1" dirty="0">
              <a:solidFill>
                <a:schemeClr val="tx1"/>
              </a:solidFill>
              <a:latin typeface="Cambria"/>
              <a:cs typeface="Cambria"/>
            </a:endParaRPr>
          </a:p>
          <a:p>
            <a:pPr marL="400050" lvl="1" indent="0">
              <a:buNone/>
            </a:pPr>
            <a:endParaRPr lang="en-US" sz="2200" i="1" dirty="0" smtClean="0">
              <a:solidFill>
                <a:schemeClr val="tx1"/>
              </a:solidFill>
              <a:latin typeface="Cambria"/>
              <a:cs typeface="Cambria"/>
            </a:endParaRPr>
          </a:p>
          <a:p>
            <a:pPr marL="400050" lvl="1" indent="0">
              <a:buNone/>
            </a:pPr>
            <a:endParaRPr lang="en-US" sz="2200" i="1" dirty="0">
              <a:solidFill>
                <a:schemeClr val="tx1"/>
              </a:solidFill>
              <a:latin typeface="Cambria"/>
              <a:cs typeface="Cambria"/>
            </a:endParaRPr>
          </a:p>
          <a:p>
            <a:pPr marL="400050" lvl="1" indent="0">
              <a:buNone/>
            </a:pPr>
            <a:endParaRPr lang="en-US" sz="2200" i="1" dirty="0" smtClean="0">
              <a:solidFill>
                <a:schemeClr val="tx1"/>
              </a:solidFill>
              <a:latin typeface="Cambria"/>
              <a:cs typeface="Cambria"/>
            </a:endParaRPr>
          </a:p>
          <a:p>
            <a:pPr marL="400050" lvl="1" indent="0">
              <a:buNone/>
            </a:pPr>
            <a:endParaRPr lang="en-US" sz="2200" i="1" dirty="0">
              <a:solidFill>
                <a:schemeClr val="tx1"/>
              </a:solidFill>
              <a:latin typeface="Cambria"/>
              <a:cs typeface="Cambria"/>
            </a:endParaRPr>
          </a:p>
          <a:p>
            <a:pPr marL="400050" lvl="1" indent="0">
              <a:buNone/>
            </a:pPr>
            <a:endParaRPr lang="en-US" sz="2200" i="1" dirty="0" smtClean="0">
              <a:solidFill>
                <a:schemeClr val="tx1"/>
              </a:solidFill>
              <a:latin typeface="Cambria"/>
              <a:cs typeface="Cambria"/>
            </a:endParaRPr>
          </a:p>
          <a:p>
            <a:pPr marL="342900" lvl="1" indent="-342900"/>
            <a:r>
              <a:rPr lang="en-US" dirty="0">
                <a:solidFill>
                  <a:srgbClr val="302C24"/>
                </a:solidFill>
                <a:latin typeface="Cambria"/>
                <a:cs typeface="Cambria"/>
              </a:rPr>
              <a:t>“Pilot” vs. system redesign at scale</a:t>
            </a:r>
          </a:p>
          <a:p>
            <a:pPr marL="0" indent="0">
              <a:buNone/>
            </a:pPr>
            <a:endParaRPr lang="en-US" sz="2400" i="1" dirty="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17</a:t>
            </a:fld>
            <a:endParaRPr lang="en-US"/>
          </a:p>
        </p:txBody>
      </p:sp>
      <p:sp>
        <p:nvSpPr>
          <p:cNvPr id="3" name="Rectangle 2"/>
          <p:cNvSpPr/>
          <p:nvPr/>
        </p:nvSpPr>
        <p:spPr bwMode="auto">
          <a:xfrm>
            <a:off x="457200" y="1752600"/>
            <a:ext cx="8001000" cy="3429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r>
              <a:rPr lang="en-US" sz="2200" dirty="0" smtClean="0">
                <a:latin typeface="Cambria"/>
                <a:cs typeface="Cambria"/>
              </a:rPr>
              <a:t>Ninety percent </a:t>
            </a:r>
            <a:r>
              <a:rPr lang="en-US" sz="2200" dirty="0">
                <a:latin typeface="Cambria"/>
                <a:cs typeface="Cambria"/>
              </a:rPr>
              <a:t>of FTIC students are correctly advised into the appropriate meta-major and math pathway in the first semester of enrollment. Advising for FTIC students is mandatory. Students are advised to enroll in mathematics every subsequent semester until all math requirements for their program have been satisfied. Advisors will receive regular feedback about the accuracy of student enrollment based on their guidance and regular information about student success in new pathways. The institution will refine advising practices and policies until this goal is reached.</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smtClean="0">
              <a:ln>
                <a:noFill/>
              </a:ln>
              <a:solidFill>
                <a:schemeClr val="tx1"/>
              </a:solidFill>
              <a:effectLst/>
              <a:latin typeface="Arial" pitchFamily="-110" charset="0"/>
              <a:ea typeface="ヒラギノ角ゴ Pro W3" pitchFamily="-110" charset="-128"/>
              <a:cs typeface="ヒラギノ角ゴ Pro W3" pitchFamily="-11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Arial" pitchFamily="-110" charset="0"/>
              <a:ea typeface="ヒラギノ角ゴ Pro W3" pitchFamily="-110" charset="-128"/>
              <a:cs typeface="ヒラギノ角ゴ Pro W3" pitchFamily="-110" charset="-128"/>
            </a:endParaRPr>
          </a:p>
        </p:txBody>
      </p:sp>
    </p:spTree>
    <p:extLst>
      <p:ext uri="{BB962C8B-B14F-4D97-AF65-F5344CB8AC3E}">
        <p14:creationId xmlns:p14="http://schemas.microsoft.com/office/powerpoint/2010/main" val="18609902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52400"/>
            <a:ext cx="8686800" cy="533400"/>
          </a:xfrm>
        </p:spPr>
        <p:txBody>
          <a:bodyPr/>
          <a:lstStyle/>
          <a:p>
            <a:r>
              <a:rPr lang="en-US" b="1" dirty="0" smtClean="0">
                <a:solidFill>
                  <a:srgbClr val="005F86"/>
                </a:solidFill>
                <a:latin typeface="Century Gothic"/>
                <a:cs typeface="Century Gothic"/>
              </a:rPr>
              <a:t>      Identify the Programs Best Suited to the             </a:t>
            </a:r>
            <a:br>
              <a:rPr lang="en-US" b="1" dirty="0" smtClean="0">
                <a:solidFill>
                  <a:srgbClr val="005F86"/>
                </a:solidFill>
                <a:latin typeface="Century Gothic"/>
                <a:cs typeface="Century Gothic"/>
              </a:rPr>
            </a:br>
            <a:r>
              <a:rPr lang="en-US" b="1" dirty="0">
                <a:solidFill>
                  <a:srgbClr val="005F86"/>
                </a:solidFill>
                <a:latin typeface="Century Gothic"/>
                <a:cs typeface="Century Gothic"/>
              </a:rPr>
              <a:t> </a:t>
            </a:r>
            <a:r>
              <a:rPr lang="en-US" b="1" dirty="0" smtClean="0">
                <a:solidFill>
                  <a:srgbClr val="005F86"/>
                </a:solidFill>
                <a:latin typeface="Century Gothic"/>
                <a:cs typeface="Century Gothic"/>
              </a:rPr>
              <a:t>     Math Pathways Being Implemented</a:t>
            </a:r>
            <a:endParaRPr lang="en-US"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229600" cy="5029200"/>
          </a:xfrm>
        </p:spPr>
        <p:txBody>
          <a:bodyPr/>
          <a:lstStyle/>
          <a:p>
            <a:pPr marL="0" indent="0">
              <a:lnSpc>
                <a:spcPct val="110000"/>
              </a:lnSpc>
              <a:spcAft>
                <a:spcPts val="600"/>
              </a:spcAft>
              <a:buNone/>
            </a:pPr>
            <a:r>
              <a:rPr lang="en-US" sz="2400" dirty="0" smtClean="0">
                <a:solidFill>
                  <a:srgbClr val="302C24"/>
                </a:solidFill>
                <a:latin typeface="Cambria"/>
                <a:cs typeface="Cambria"/>
              </a:rPr>
              <a:t>Refer to your completed </a:t>
            </a:r>
            <a:r>
              <a:rPr lang="en-US" sz="2400" i="1" dirty="0" smtClean="0">
                <a:solidFill>
                  <a:srgbClr val="302C24"/>
                </a:solidFill>
                <a:latin typeface="Cambria"/>
                <a:cs typeface="Cambria"/>
              </a:rPr>
              <a:t>Program of Study Inventory Guide.</a:t>
            </a:r>
          </a:p>
          <a:p>
            <a:pPr>
              <a:lnSpc>
                <a:spcPct val="110000"/>
              </a:lnSpc>
              <a:spcAft>
                <a:spcPts val="600"/>
              </a:spcAft>
            </a:pPr>
            <a:r>
              <a:rPr lang="en-US" sz="2400" dirty="0" smtClean="0">
                <a:solidFill>
                  <a:srgbClr val="302C24"/>
                </a:solidFill>
                <a:latin typeface="Cambria"/>
                <a:cs typeface="Cambria"/>
              </a:rPr>
              <a:t>This </a:t>
            </a:r>
            <a:r>
              <a:rPr lang="en-US" sz="2400" dirty="0">
                <a:solidFill>
                  <a:srgbClr val="302C24"/>
                </a:solidFill>
                <a:latin typeface="Cambria"/>
                <a:cs typeface="Cambria"/>
              </a:rPr>
              <a:t>inventory lists all programs of study and the math course requirements for each program. </a:t>
            </a:r>
            <a:endParaRPr lang="en-US" sz="2400" dirty="0" smtClean="0">
              <a:solidFill>
                <a:srgbClr val="302C24"/>
              </a:solidFill>
              <a:latin typeface="Cambria"/>
              <a:cs typeface="Cambria"/>
            </a:endParaRPr>
          </a:p>
          <a:p>
            <a:pPr>
              <a:lnSpc>
                <a:spcPct val="110000"/>
              </a:lnSpc>
              <a:spcAft>
                <a:spcPts val="600"/>
              </a:spcAft>
            </a:pPr>
            <a:r>
              <a:rPr lang="en-US" sz="2400" dirty="0" smtClean="0">
                <a:solidFill>
                  <a:srgbClr val="302C24"/>
                </a:solidFill>
                <a:latin typeface="Cambria"/>
                <a:cs typeface="Cambria"/>
              </a:rPr>
              <a:t>You </a:t>
            </a:r>
            <a:r>
              <a:rPr lang="en-US" sz="2400" dirty="0">
                <a:solidFill>
                  <a:srgbClr val="302C24"/>
                </a:solidFill>
                <a:latin typeface="Cambria"/>
                <a:cs typeface="Cambria"/>
              </a:rPr>
              <a:t>will need this information to create </a:t>
            </a:r>
            <a:r>
              <a:rPr lang="en-US" sz="2400" dirty="0" smtClean="0">
                <a:solidFill>
                  <a:srgbClr val="302C24"/>
                </a:solidFill>
                <a:latin typeface="Cambria"/>
                <a:cs typeface="Cambria"/>
              </a:rPr>
              <a:t>advising resources.</a:t>
            </a:r>
          </a:p>
          <a:p>
            <a:pPr>
              <a:lnSpc>
                <a:spcPct val="110000"/>
              </a:lnSpc>
              <a:spcAft>
                <a:spcPts val="600"/>
              </a:spcAft>
            </a:pPr>
            <a:endParaRPr lang="en-US" sz="2400" dirty="0" smtClean="0">
              <a:solidFill>
                <a:srgbClr val="302C24"/>
              </a:solidFill>
              <a:latin typeface="Cambria"/>
              <a:cs typeface="Cambria"/>
            </a:endParaRP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18</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Plan</a:t>
              </a:r>
              <a:endParaRPr lang="en-US" sz="1300" kern="1200" dirty="0">
                <a:latin typeface="Cambria"/>
                <a:cs typeface="Cambria"/>
              </a:endParaRPr>
            </a:p>
          </p:txBody>
        </p:sp>
      </p:grpSp>
    </p:spTree>
    <p:extLst>
      <p:ext uri="{BB962C8B-B14F-4D97-AF65-F5344CB8AC3E}">
        <p14:creationId xmlns:p14="http://schemas.microsoft.com/office/powerpoint/2010/main" val="7078530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Resources</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686800" cy="5410200"/>
          </a:xfrm>
        </p:spPr>
        <p:txBody>
          <a:bodyPr/>
          <a:lstStyle/>
          <a:p>
            <a:pPr marL="0" indent="0">
              <a:lnSpc>
                <a:spcPct val="110000"/>
              </a:lnSpc>
              <a:spcAft>
                <a:spcPts val="600"/>
              </a:spcAft>
              <a:buNone/>
            </a:pPr>
            <a:r>
              <a:rPr lang="en-US" sz="2400" i="1" dirty="0" smtClean="0">
                <a:solidFill>
                  <a:srgbClr val="302C24"/>
                </a:solidFill>
                <a:latin typeface="Cambria"/>
                <a:cs typeface="Cambria"/>
              </a:rPr>
              <a:t>Program of Study Inventory Guide </a:t>
            </a:r>
            <a:r>
              <a:rPr lang="en-US" sz="2400" dirty="0" smtClean="0">
                <a:solidFill>
                  <a:srgbClr val="302C24"/>
                </a:solidFill>
                <a:latin typeface="Cambria"/>
                <a:cs typeface="Cambria"/>
              </a:rPr>
              <a:t>and </a:t>
            </a:r>
            <a:r>
              <a:rPr lang="en-US" sz="2400" i="1" dirty="0" smtClean="0">
                <a:solidFill>
                  <a:srgbClr val="302C24"/>
                </a:solidFill>
                <a:latin typeface="Cambria"/>
                <a:cs typeface="Cambria"/>
              </a:rPr>
              <a:t>Template</a:t>
            </a:r>
            <a:endParaRPr lang="en-US" sz="2400" dirty="0">
              <a:solidFill>
                <a:srgbClr val="302C24"/>
              </a:solidFill>
              <a:latin typeface="Cambria"/>
              <a:cs typeface="Cambria"/>
            </a:endParaRPr>
          </a:p>
          <a:p>
            <a:pPr marL="0" indent="0">
              <a:lnSpc>
                <a:spcPct val="110000"/>
              </a:lnSpc>
              <a:spcAft>
                <a:spcPts val="600"/>
              </a:spcAft>
              <a:buNone/>
            </a:pPr>
            <a:r>
              <a:rPr lang="en-US" sz="2400" dirty="0" smtClean="0">
                <a:solidFill>
                  <a:srgbClr val="302C24"/>
                </a:solidFill>
                <a:latin typeface="Cambria"/>
                <a:cs typeface="Cambria"/>
              </a:rPr>
              <a:t> </a:t>
            </a: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19</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Plan</a:t>
              </a:r>
              <a:endParaRPr lang="en-US" sz="1300" kern="1200" dirty="0">
                <a:latin typeface="Cambria"/>
                <a:cs typeface="Cambria"/>
              </a:endParaRPr>
            </a:p>
          </p:txBody>
        </p:sp>
      </p:grpSp>
      <p:pic>
        <p:nvPicPr>
          <p:cNvPr id="3" name="Picture 2" descr="Screen Shot 2016-03-16 at 11.34.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38300"/>
            <a:ext cx="4316506" cy="4076700"/>
          </a:xfrm>
          <a:prstGeom prst="rect">
            <a:avLst/>
          </a:prstGeom>
          <a:ln w="19050" cmpd="sng">
            <a:solidFill>
              <a:srgbClr val="4C6F75"/>
            </a:solidFill>
          </a:ln>
          <a:effectLst>
            <a:outerShdw blurRad="50800" dist="38100" dir="2700000" algn="tl" rotWithShape="0">
              <a:prstClr val="black">
                <a:alpha val="40000"/>
              </a:prstClr>
            </a:outerShdw>
          </a:effectLst>
        </p:spPr>
      </p:pic>
      <p:pic>
        <p:nvPicPr>
          <p:cNvPr id="13" name="Picture 12" descr="Screen Shot 2016-03-16 at 11.36.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2590800"/>
            <a:ext cx="5067300" cy="3280986"/>
          </a:xfrm>
          <a:prstGeom prst="rect">
            <a:avLst/>
          </a:prstGeom>
          <a:ln w="19050" cmpd="sng">
            <a:solidFill>
              <a:schemeClr val="accent6"/>
            </a:solidFill>
          </a:ln>
          <a:effectLst>
            <a:outerShdw blurRad="50800" dist="38100" dir="2700000" algn="tl" rotWithShape="0">
              <a:prstClr val="black">
                <a:alpha val="40000"/>
              </a:prstClr>
            </a:outerShdw>
          </a:effectLst>
        </p:spPr>
      </p:pic>
      <p:sp>
        <p:nvSpPr>
          <p:cNvPr id="14" name="TextBox 13"/>
          <p:cNvSpPr txBox="1"/>
          <p:nvPr/>
        </p:nvSpPr>
        <p:spPr>
          <a:xfrm>
            <a:off x="152400" y="5791200"/>
            <a:ext cx="8534400" cy="707886"/>
          </a:xfrm>
          <a:prstGeom prst="rect">
            <a:avLst/>
          </a:prstGeom>
          <a:noFill/>
        </p:spPr>
        <p:txBody>
          <a:bodyPr wrap="square" rtlCol="0">
            <a:spAutoFit/>
          </a:bodyPr>
          <a:lstStyle/>
          <a:p>
            <a:r>
              <a:rPr lang="en-US" sz="1000" dirty="0">
                <a:solidFill>
                  <a:srgbClr val="302C24"/>
                </a:solidFill>
                <a:latin typeface="Cambria"/>
                <a:cs typeface="Cambria"/>
              </a:rPr>
              <a:t>Available for download: </a:t>
            </a:r>
            <a:r>
              <a:rPr lang="en-US" sz="1000" dirty="0">
                <a:solidFill>
                  <a:srgbClr val="302C24"/>
                </a:solidFill>
                <a:latin typeface="Cambria"/>
                <a:cs typeface="Cambria"/>
                <a:hlinkClick r:id="rId4"/>
              </a:rPr>
              <a:t>http://www.utdanacenter.org/higher-education/new-mathways-project/the-new-mathways-project-in-texas/nmp-implementation-resources/nmp-institutional-scaling-toolkit/readiness-assessment/</a:t>
            </a:r>
            <a:r>
              <a:rPr lang="en-US" sz="1000" dirty="0">
                <a:solidFill>
                  <a:srgbClr val="302C24"/>
                </a:solidFill>
                <a:latin typeface="Cambria"/>
                <a:cs typeface="Cambria"/>
              </a:rPr>
              <a:t> </a:t>
            </a:r>
          </a:p>
          <a:p>
            <a:endParaRPr lang="en-US" sz="1000" dirty="0"/>
          </a:p>
        </p:txBody>
      </p:sp>
    </p:spTree>
    <p:extLst>
      <p:ext uri="{BB962C8B-B14F-4D97-AF65-F5344CB8AC3E}">
        <p14:creationId xmlns:p14="http://schemas.microsoft.com/office/powerpoint/2010/main" val="9577562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28600"/>
            <a:ext cx="8686800" cy="533400"/>
          </a:xfrm>
        </p:spPr>
        <p:txBody>
          <a:bodyPr/>
          <a:lstStyle/>
          <a:p>
            <a:r>
              <a:rPr lang="en-US" sz="3200" b="1" dirty="0" smtClean="0">
                <a:solidFill>
                  <a:srgbClr val="005F86"/>
                </a:solidFill>
                <a:latin typeface="Century Gothic"/>
                <a:cs typeface="Century Gothic"/>
              </a:rPr>
              <a:t>Welcome!</a:t>
            </a:r>
            <a:endParaRPr lang="en-US" sz="3200" b="1" dirty="0">
              <a:solidFill>
                <a:srgbClr val="005F86"/>
              </a:solidFill>
              <a:latin typeface="Century Gothic"/>
              <a:cs typeface="Century Gothic"/>
            </a:endParaRPr>
          </a:p>
        </p:txBody>
      </p:sp>
      <p:sp>
        <p:nvSpPr>
          <p:cNvPr id="8" name="Content Placeholder 7"/>
          <p:cNvSpPr>
            <a:spLocks noGrp="1"/>
          </p:cNvSpPr>
          <p:nvPr>
            <p:ph idx="1"/>
          </p:nvPr>
        </p:nvSpPr>
        <p:spPr>
          <a:xfrm>
            <a:off x="2743200" y="1219200"/>
            <a:ext cx="6019800" cy="2133600"/>
          </a:xfrm>
        </p:spPr>
        <p:txBody>
          <a:bodyPr/>
          <a:lstStyle/>
          <a:p>
            <a:pPr>
              <a:lnSpc>
                <a:spcPct val="110000"/>
              </a:lnSpc>
              <a:spcAft>
                <a:spcPts val="600"/>
              </a:spcAft>
            </a:pPr>
            <a:r>
              <a:rPr lang="en-US" sz="2400" b="1" dirty="0">
                <a:solidFill>
                  <a:srgbClr val="302C24"/>
                </a:solidFill>
                <a:latin typeface="Cambria"/>
                <a:cs typeface="Cambria"/>
              </a:rPr>
              <a:t>Purpose</a:t>
            </a:r>
            <a:endParaRPr lang="en-US" sz="2400" dirty="0">
              <a:solidFill>
                <a:srgbClr val="302C24"/>
              </a:solidFill>
              <a:latin typeface="Cambria"/>
              <a:cs typeface="Cambria"/>
            </a:endParaRPr>
          </a:p>
          <a:p>
            <a:pPr lvl="1">
              <a:lnSpc>
                <a:spcPct val="110000"/>
              </a:lnSpc>
              <a:spcAft>
                <a:spcPts val="600"/>
              </a:spcAft>
              <a:buFont typeface="Arial"/>
              <a:buChar char="•"/>
            </a:pPr>
            <a:r>
              <a:rPr lang="en-US" sz="2200" dirty="0">
                <a:solidFill>
                  <a:srgbClr val="302C24"/>
                </a:solidFill>
                <a:latin typeface="Cambria"/>
                <a:cs typeface="Cambria"/>
              </a:rPr>
              <a:t>Help institutions and systems design robust advising systems for implementing math pathways </a:t>
            </a:r>
            <a:r>
              <a:rPr lang="en-US" sz="2200" u="sng" dirty="0">
                <a:solidFill>
                  <a:srgbClr val="302C24"/>
                </a:solidFill>
                <a:latin typeface="Cambria"/>
                <a:cs typeface="Cambria"/>
              </a:rPr>
              <a:t>at scale</a:t>
            </a:r>
            <a:r>
              <a:rPr lang="en-US" sz="2200" dirty="0">
                <a:solidFill>
                  <a:srgbClr val="302C24"/>
                </a:solidFill>
                <a:latin typeface="Cambria"/>
                <a:cs typeface="Cambria"/>
              </a:rPr>
              <a:t>. </a:t>
            </a:r>
          </a:p>
          <a:p>
            <a:pPr lvl="1">
              <a:lnSpc>
                <a:spcPct val="110000"/>
              </a:lnSpc>
              <a:spcAft>
                <a:spcPts val="600"/>
              </a:spcAft>
              <a:buFont typeface="Arial"/>
              <a:buChar char="•"/>
            </a:pPr>
            <a:r>
              <a:rPr lang="en-US" sz="2200" dirty="0">
                <a:solidFill>
                  <a:srgbClr val="302C24"/>
                </a:solidFill>
                <a:latin typeface="Cambria"/>
                <a:cs typeface="Cambria"/>
              </a:rPr>
              <a:t>Provide step-by-step guidance for developing a comprehensive advising plan.</a:t>
            </a:r>
          </a:p>
          <a:p>
            <a:pPr>
              <a:lnSpc>
                <a:spcPct val="110000"/>
              </a:lnSpc>
              <a:spcAft>
                <a:spcPts val="600"/>
              </a:spcAft>
            </a:pPr>
            <a:r>
              <a:rPr lang="en-US" sz="2400" b="1" dirty="0">
                <a:solidFill>
                  <a:srgbClr val="302C24"/>
                </a:solidFill>
                <a:latin typeface="Cambria"/>
                <a:cs typeface="Cambria"/>
              </a:rPr>
              <a:t>Primary</a:t>
            </a:r>
            <a:r>
              <a:rPr lang="en-US" sz="2400" dirty="0">
                <a:solidFill>
                  <a:srgbClr val="302C24"/>
                </a:solidFill>
                <a:latin typeface="Cambria"/>
                <a:cs typeface="Cambria"/>
              </a:rPr>
              <a:t> </a:t>
            </a:r>
            <a:r>
              <a:rPr lang="en-US" sz="2400" b="1" dirty="0">
                <a:solidFill>
                  <a:srgbClr val="302C24"/>
                </a:solidFill>
                <a:latin typeface="Cambria"/>
                <a:cs typeface="Cambria"/>
              </a:rPr>
              <a:t>audience</a:t>
            </a:r>
            <a:endParaRPr lang="en-US" sz="2400" dirty="0">
              <a:solidFill>
                <a:srgbClr val="302C24"/>
              </a:solidFill>
              <a:latin typeface="Cambria"/>
              <a:cs typeface="Cambria"/>
            </a:endParaRPr>
          </a:p>
          <a:p>
            <a:pPr lvl="1">
              <a:lnSpc>
                <a:spcPct val="110000"/>
              </a:lnSpc>
              <a:spcAft>
                <a:spcPts val="600"/>
              </a:spcAft>
              <a:buFont typeface="Arial"/>
              <a:buChar char="•"/>
            </a:pPr>
            <a:r>
              <a:rPr lang="en-US" sz="2200" dirty="0">
                <a:solidFill>
                  <a:srgbClr val="302C24"/>
                </a:solidFill>
                <a:latin typeface="Cambria"/>
                <a:cs typeface="Cambria"/>
              </a:rPr>
              <a:t>Advising coordinators </a:t>
            </a:r>
          </a:p>
          <a:p>
            <a:pPr lvl="1">
              <a:lnSpc>
                <a:spcPct val="110000"/>
              </a:lnSpc>
              <a:spcAft>
                <a:spcPts val="600"/>
              </a:spcAft>
              <a:buFont typeface="Arial"/>
              <a:buChar char="•"/>
            </a:pPr>
            <a:r>
              <a:rPr lang="en-US" sz="2200" dirty="0">
                <a:solidFill>
                  <a:srgbClr val="302C24"/>
                </a:solidFill>
                <a:latin typeface="Cambria"/>
                <a:cs typeface="Cambria"/>
              </a:rPr>
              <a:t>Math pathways initiative leads</a:t>
            </a:r>
          </a:p>
          <a:p>
            <a:pPr>
              <a:lnSpc>
                <a:spcPct val="110000"/>
              </a:lnSpc>
              <a:spcAft>
                <a:spcPts val="600"/>
              </a:spcAft>
            </a:pPr>
            <a:endParaRPr lang="en-US" sz="2200" dirty="0" smtClean="0">
              <a:solidFill>
                <a:srgbClr val="302C24"/>
              </a:solidFill>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latin typeface="Century Gothic"/>
                <a:cs typeface="Century Gothic"/>
              </a:rPr>
              <a:pPr/>
              <a:t>2</a:t>
            </a:fld>
            <a:endParaRPr lang="en-US" dirty="0">
              <a:latin typeface="Century Gothic"/>
              <a:cs typeface="Century Gothic"/>
            </a:endParaRPr>
          </a:p>
        </p:txBody>
      </p:sp>
      <p:pic>
        <p:nvPicPr>
          <p:cNvPr id="3" name="Picture 2" descr="Jenna Cullinane_headshot_websi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43000"/>
            <a:ext cx="2124710" cy="3200400"/>
          </a:xfrm>
          <a:prstGeom prst="rect">
            <a:avLst/>
          </a:prstGeom>
        </p:spPr>
      </p:pic>
      <p:sp>
        <p:nvSpPr>
          <p:cNvPr id="4" name="TextBox 3"/>
          <p:cNvSpPr txBox="1"/>
          <p:nvPr/>
        </p:nvSpPr>
        <p:spPr>
          <a:xfrm>
            <a:off x="381000" y="4343400"/>
            <a:ext cx="2209800" cy="830997"/>
          </a:xfrm>
          <a:prstGeom prst="rect">
            <a:avLst/>
          </a:prstGeom>
          <a:noFill/>
        </p:spPr>
        <p:txBody>
          <a:bodyPr wrap="square" rtlCol="0">
            <a:spAutoFit/>
          </a:bodyPr>
          <a:lstStyle/>
          <a:p>
            <a:r>
              <a:rPr lang="en-US" sz="1600" dirty="0" smtClean="0">
                <a:latin typeface="Cambria"/>
                <a:cs typeface="Cambria"/>
              </a:rPr>
              <a:t>Jenna Cullinane, Ph.D. </a:t>
            </a:r>
            <a:br>
              <a:rPr lang="en-US" sz="1600" dirty="0" smtClean="0">
                <a:latin typeface="Cambria"/>
                <a:cs typeface="Cambria"/>
              </a:rPr>
            </a:br>
            <a:r>
              <a:rPr lang="en-US" sz="1600" dirty="0" smtClean="0">
                <a:latin typeface="Cambria"/>
                <a:cs typeface="Cambria"/>
              </a:rPr>
              <a:t>Strategic Policy Lead</a:t>
            </a:r>
            <a:br>
              <a:rPr lang="en-US" sz="1600" dirty="0" smtClean="0">
                <a:latin typeface="Cambria"/>
                <a:cs typeface="Cambria"/>
              </a:rPr>
            </a:br>
            <a:r>
              <a:rPr lang="en-US" sz="1600" dirty="0" smtClean="0">
                <a:latin typeface="Cambria"/>
                <a:cs typeface="Cambria"/>
              </a:rPr>
              <a:t>Higher Education</a:t>
            </a:r>
            <a:endParaRPr lang="en-US" sz="1600" dirty="0">
              <a:latin typeface="Cambria"/>
              <a:cs typeface="Cambria"/>
            </a:endParaRPr>
          </a:p>
        </p:txBody>
      </p:sp>
    </p:spTree>
    <p:extLst>
      <p:ext uri="{BB962C8B-B14F-4D97-AF65-F5344CB8AC3E}">
        <p14:creationId xmlns:p14="http://schemas.microsoft.com/office/powerpoint/2010/main" val="32032458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Resources</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686800" cy="5410200"/>
          </a:xfrm>
        </p:spPr>
        <p:txBody>
          <a:bodyPr/>
          <a:lstStyle/>
          <a:p>
            <a:pPr marL="0" indent="0">
              <a:lnSpc>
                <a:spcPct val="110000"/>
              </a:lnSpc>
              <a:spcAft>
                <a:spcPts val="600"/>
              </a:spcAft>
              <a:buNone/>
            </a:pPr>
            <a:r>
              <a:rPr lang="en-US" sz="2400" i="1" dirty="0" smtClean="0">
                <a:solidFill>
                  <a:srgbClr val="302C24"/>
                </a:solidFill>
                <a:latin typeface="Cambria"/>
                <a:cs typeface="Cambria"/>
              </a:rPr>
              <a:t>Sample Math Pathways List </a:t>
            </a:r>
          </a:p>
          <a:p>
            <a:pPr marL="0" indent="0">
              <a:lnSpc>
                <a:spcPct val="110000"/>
              </a:lnSpc>
              <a:spcAft>
                <a:spcPts val="600"/>
              </a:spcAft>
              <a:buNone/>
            </a:pPr>
            <a:endParaRPr lang="en-US" sz="2400" dirty="0">
              <a:solidFill>
                <a:srgbClr val="302C24"/>
              </a:solidFill>
              <a:latin typeface="Cambria"/>
              <a:cs typeface="Cambria"/>
            </a:endParaRPr>
          </a:p>
          <a:p>
            <a:pPr marL="0" indent="0">
              <a:lnSpc>
                <a:spcPct val="110000"/>
              </a:lnSpc>
              <a:spcAft>
                <a:spcPts val="600"/>
              </a:spcAft>
              <a:buNone/>
            </a:pPr>
            <a:r>
              <a:rPr lang="en-US" sz="2400" dirty="0" smtClean="0">
                <a:solidFill>
                  <a:srgbClr val="302C24"/>
                </a:solidFill>
                <a:latin typeface="Cambria"/>
                <a:cs typeface="Cambria"/>
              </a:rPr>
              <a:t> </a:t>
            </a: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20</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Plan</a:t>
              </a:r>
              <a:endParaRPr lang="en-US" sz="1300" kern="1200" dirty="0">
                <a:latin typeface="Cambria"/>
                <a:cs typeface="Cambria"/>
              </a:endParaRPr>
            </a:p>
          </p:txBody>
        </p:sp>
      </p:grpSp>
      <p:sp>
        <p:nvSpPr>
          <p:cNvPr id="14" name="TextBox 13"/>
          <p:cNvSpPr txBox="1"/>
          <p:nvPr/>
        </p:nvSpPr>
        <p:spPr>
          <a:xfrm>
            <a:off x="152400" y="5791200"/>
            <a:ext cx="8534400" cy="707886"/>
          </a:xfrm>
          <a:prstGeom prst="rect">
            <a:avLst/>
          </a:prstGeom>
          <a:noFill/>
        </p:spPr>
        <p:txBody>
          <a:bodyPr wrap="square" rtlCol="0">
            <a:spAutoFit/>
          </a:bodyPr>
          <a:lstStyle/>
          <a:p>
            <a:r>
              <a:rPr lang="en-US" sz="1000" dirty="0">
                <a:solidFill>
                  <a:srgbClr val="302C24"/>
                </a:solidFill>
                <a:latin typeface="Cambria"/>
                <a:cs typeface="Cambria"/>
              </a:rPr>
              <a:t>Available for download: </a:t>
            </a:r>
            <a:r>
              <a:rPr lang="en-US" sz="1000" dirty="0">
                <a:solidFill>
                  <a:srgbClr val="302C24"/>
                </a:solidFill>
                <a:latin typeface="Cambria"/>
                <a:cs typeface="Cambria"/>
                <a:hlinkClick r:id="rId2"/>
              </a:rPr>
              <a:t>http://www.utdanacenter.org/higher-education/new-mathways-project/the-new-mathways-project-in-texas/nmp-implementation-resources/nmp-institutional-scaling-toolkit/readiness-assessment/</a:t>
            </a:r>
            <a:r>
              <a:rPr lang="en-US" sz="1000" dirty="0">
                <a:solidFill>
                  <a:srgbClr val="302C24"/>
                </a:solidFill>
                <a:latin typeface="Cambria"/>
                <a:cs typeface="Cambria"/>
              </a:rPr>
              <a:t> </a:t>
            </a:r>
          </a:p>
          <a:p>
            <a:endParaRPr lang="en-US" sz="1000" dirty="0"/>
          </a:p>
        </p:txBody>
      </p:sp>
      <p:pic>
        <p:nvPicPr>
          <p:cNvPr id="4" name="Picture 3" descr="Screen Shot 2016-03-16 at 11.44.4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676400"/>
            <a:ext cx="5740400" cy="3797300"/>
          </a:xfrm>
          <a:prstGeom prst="rect">
            <a:avLst/>
          </a:prstGeom>
          <a:ln w="19050" cmpd="sng">
            <a:solidFill>
              <a:srgbClr val="4C6F75"/>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842826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Create an Advising Plan </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229600" cy="5029200"/>
          </a:xfrm>
        </p:spPr>
        <p:txBody>
          <a:bodyPr/>
          <a:lstStyle/>
          <a:p>
            <a:pPr marL="342900" lvl="1" indent="-342900">
              <a:lnSpc>
                <a:spcPct val="110000"/>
              </a:lnSpc>
              <a:spcAft>
                <a:spcPts val="600"/>
              </a:spcAft>
            </a:pPr>
            <a:r>
              <a:rPr lang="en-US" dirty="0" smtClean="0">
                <a:solidFill>
                  <a:srgbClr val="302C24"/>
                </a:solidFill>
                <a:latin typeface="Cambria"/>
                <a:cs typeface="Cambria"/>
              </a:rPr>
              <a:t>Establish which math pathway will be the </a:t>
            </a:r>
            <a:r>
              <a:rPr lang="en-US" i="1" dirty="0" smtClean="0">
                <a:solidFill>
                  <a:srgbClr val="302C24"/>
                </a:solidFill>
                <a:latin typeface="Cambria"/>
                <a:cs typeface="Cambria"/>
              </a:rPr>
              <a:t>default </a:t>
            </a:r>
            <a:r>
              <a:rPr lang="en-US" dirty="0" smtClean="0">
                <a:solidFill>
                  <a:srgbClr val="302C24"/>
                </a:solidFill>
                <a:latin typeface="Cambria"/>
                <a:cs typeface="Cambria"/>
              </a:rPr>
              <a:t>for each program. Consider:</a:t>
            </a:r>
          </a:p>
          <a:p>
            <a:pPr lvl="1">
              <a:lnSpc>
                <a:spcPct val="110000"/>
              </a:lnSpc>
              <a:spcAft>
                <a:spcPts val="600"/>
              </a:spcAft>
              <a:buFont typeface="Arial"/>
              <a:buChar char="•"/>
            </a:pPr>
            <a:r>
              <a:rPr lang="en-US" dirty="0">
                <a:solidFill>
                  <a:srgbClr val="302C24"/>
                </a:solidFill>
                <a:latin typeface="Cambria"/>
                <a:cs typeface="Cambria"/>
              </a:rPr>
              <a:t>What are the current default </a:t>
            </a:r>
            <a:r>
              <a:rPr lang="en-US" dirty="0" smtClean="0">
                <a:solidFill>
                  <a:srgbClr val="302C24"/>
                </a:solidFill>
                <a:latin typeface="Cambria"/>
                <a:cs typeface="Cambria"/>
              </a:rPr>
              <a:t>or de facto math </a:t>
            </a:r>
            <a:r>
              <a:rPr lang="en-US" dirty="0">
                <a:solidFill>
                  <a:srgbClr val="302C24"/>
                </a:solidFill>
                <a:latin typeface="Cambria"/>
                <a:cs typeface="Cambria"/>
              </a:rPr>
              <a:t>courses for </a:t>
            </a:r>
            <a:r>
              <a:rPr lang="en-US" dirty="0" smtClean="0">
                <a:solidFill>
                  <a:srgbClr val="302C24"/>
                </a:solidFill>
                <a:latin typeface="Cambria"/>
                <a:cs typeface="Cambria"/>
              </a:rPr>
              <a:t>programs</a:t>
            </a:r>
            <a:r>
              <a:rPr lang="en-US" dirty="0">
                <a:solidFill>
                  <a:srgbClr val="302C24"/>
                </a:solidFill>
                <a:latin typeface="Cambria"/>
                <a:cs typeface="Cambria"/>
              </a:rPr>
              <a:t>?</a:t>
            </a:r>
          </a:p>
          <a:p>
            <a:pPr lvl="1">
              <a:lnSpc>
                <a:spcPct val="110000"/>
              </a:lnSpc>
              <a:spcAft>
                <a:spcPts val="600"/>
              </a:spcAft>
              <a:buFont typeface="Arial"/>
              <a:buChar char="•"/>
            </a:pPr>
            <a:r>
              <a:rPr lang="en-US" dirty="0">
                <a:solidFill>
                  <a:srgbClr val="302C24"/>
                </a:solidFill>
                <a:latin typeface="Cambria"/>
                <a:cs typeface="Cambria"/>
              </a:rPr>
              <a:t>What steps should be </a:t>
            </a:r>
            <a:r>
              <a:rPr lang="en-US" dirty="0" smtClean="0">
                <a:solidFill>
                  <a:srgbClr val="302C24"/>
                </a:solidFill>
                <a:latin typeface="Cambria"/>
                <a:cs typeface="Cambria"/>
              </a:rPr>
              <a:t>taken and who </a:t>
            </a:r>
            <a:r>
              <a:rPr lang="en-US" dirty="0">
                <a:solidFill>
                  <a:srgbClr val="302C24"/>
                </a:solidFill>
                <a:latin typeface="Cambria"/>
                <a:cs typeface="Cambria"/>
              </a:rPr>
              <a:t>needs to be engaged to promote </a:t>
            </a:r>
            <a:r>
              <a:rPr lang="en-US" dirty="0" smtClean="0">
                <a:solidFill>
                  <a:srgbClr val="302C24"/>
                </a:solidFill>
                <a:latin typeface="Cambria"/>
                <a:cs typeface="Cambria"/>
              </a:rPr>
              <a:t>a particular math </a:t>
            </a:r>
            <a:r>
              <a:rPr lang="en-US" dirty="0">
                <a:solidFill>
                  <a:srgbClr val="302C24"/>
                </a:solidFill>
                <a:latin typeface="Cambria"/>
                <a:cs typeface="Cambria"/>
              </a:rPr>
              <a:t>pathways as the default? </a:t>
            </a:r>
          </a:p>
          <a:p>
            <a:pPr lvl="1">
              <a:lnSpc>
                <a:spcPct val="110000"/>
              </a:lnSpc>
              <a:spcAft>
                <a:spcPts val="600"/>
              </a:spcAft>
              <a:buFont typeface="Arial"/>
              <a:buChar char="•"/>
            </a:pPr>
            <a:r>
              <a:rPr lang="en-US" dirty="0">
                <a:solidFill>
                  <a:srgbClr val="302C24"/>
                </a:solidFill>
                <a:latin typeface="Cambria"/>
                <a:cs typeface="Cambria"/>
              </a:rPr>
              <a:t>What information will advisors need to feel comfortable </a:t>
            </a:r>
            <a:r>
              <a:rPr lang="en-US" dirty="0" smtClean="0">
                <a:solidFill>
                  <a:srgbClr val="302C24"/>
                </a:solidFill>
                <a:latin typeface="Cambria"/>
                <a:cs typeface="Cambria"/>
              </a:rPr>
              <a:t>using new math </a:t>
            </a:r>
            <a:r>
              <a:rPr lang="en-US" dirty="0">
                <a:solidFill>
                  <a:srgbClr val="302C24"/>
                </a:solidFill>
                <a:latin typeface="Cambria"/>
                <a:cs typeface="Cambria"/>
              </a:rPr>
              <a:t>pathways as default courses</a:t>
            </a:r>
            <a:r>
              <a:rPr lang="en-US" dirty="0" smtClean="0">
                <a:solidFill>
                  <a:srgbClr val="302C24"/>
                </a:solidFill>
                <a:latin typeface="Cambria"/>
                <a:cs typeface="Cambria"/>
              </a:rPr>
              <a:t>?</a:t>
            </a:r>
          </a:p>
          <a:p>
            <a:pPr lvl="1">
              <a:lnSpc>
                <a:spcPct val="110000"/>
              </a:lnSpc>
              <a:spcAft>
                <a:spcPts val="600"/>
              </a:spcAft>
              <a:buFont typeface="Arial"/>
              <a:buChar char="•"/>
            </a:pPr>
            <a:r>
              <a:rPr lang="en-US" dirty="0" smtClean="0">
                <a:solidFill>
                  <a:srgbClr val="302C24"/>
                </a:solidFill>
                <a:latin typeface="Cambria"/>
                <a:cs typeface="Cambria"/>
              </a:rPr>
              <a:t>What is the smart default for undecided students?</a:t>
            </a:r>
          </a:p>
          <a:p>
            <a:pPr marL="342900" lvl="1" indent="-342900">
              <a:lnSpc>
                <a:spcPct val="110000"/>
              </a:lnSpc>
              <a:spcAft>
                <a:spcPts val="600"/>
              </a:spcAft>
            </a:pPr>
            <a:endParaRPr lang="en-US" dirty="0">
              <a:solidFill>
                <a:srgbClr val="302C24"/>
              </a:solidFill>
              <a:latin typeface="Cambria"/>
              <a:cs typeface="Cambria"/>
            </a:endParaRPr>
          </a:p>
          <a:p>
            <a:pPr>
              <a:lnSpc>
                <a:spcPct val="110000"/>
              </a:lnSpc>
              <a:spcAft>
                <a:spcPts val="600"/>
              </a:spcAft>
            </a:pPr>
            <a:endParaRPr lang="en-US" sz="2400" dirty="0" smtClean="0">
              <a:solidFill>
                <a:srgbClr val="302C24"/>
              </a:solidFill>
              <a:latin typeface="Cambria"/>
              <a:cs typeface="Cambria"/>
            </a:endParaRP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21</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Plan</a:t>
              </a:r>
              <a:endParaRPr lang="en-US" sz="1300" kern="1200" dirty="0">
                <a:latin typeface="Cambria"/>
                <a:cs typeface="Cambria"/>
              </a:endParaRPr>
            </a:p>
          </p:txBody>
        </p:sp>
      </p:grpSp>
    </p:spTree>
    <p:extLst>
      <p:ext uri="{BB962C8B-B14F-4D97-AF65-F5344CB8AC3E}">
        <p14:creationId xmlns:p14="http://schemas.microsoft.com/office/powerpoint/2010/main" val="24315999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Create an Advising Plan </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229600" cy="5029200"/>
          </a:xfrm>
        </p:spPr>
        <p:txBody>
          <a:bodyPr/>
          <a:lstStyle/>
          <a:p>
            <a:pPr marL="342900" lvl="1" indent="-342900">
              <a:lnSpc>
                <a:spcPct val="110000"/>
              </a:lnSpc>
              <a:spcAft>
                <a:spcPts val="600"/>
              </a:spcAft>
            </a:pPr>
            <a:r>
              <a:rPr lang="en-US" dirty="0" smtClean="0">
                <a:solidFill>
                  <a:srgbClr val="302C24"/>
                </a:solidFill>
                <a:latin typeface="Cambria"/>
                <a:cs typeface="Cambria"/>
              </a:rPr>
              <a:t>Work </a:t>
            </a:r>
            <a:r>
              <a:rPr lang="en-US" dirty="0">
                <a:solidFill>
                  <a:srgbClr val="302C24"/>
                </a:solidFill>
                <a:latin typeface="Cambria"/>
                <a:cs typeface="Cambria"/>
              </a:rPr>
              <a:t>with </a:t>
            </a:r>
            <a:r>
              <a:rPr lang="en-US" dirty="0" smtClean="0">
                <a:solidFill>
                  <a:srgbClr val="302C24"/>
                </a:solidFill>
                <a:latin typeface="Cambria"/>
                <a:cs typeface="Cambria"/>
              </a:rPr>
              <a:t>the institutional </a:t>
            </a:r>
            <a:r>
              <a:rPr lang="en-US" dirty="0">
                <a:solidFill>
                  <a:srgbClr val="302C24"/>
                </a:solidFill>
                <a:latin typeface="Cambria"/>
                <a:cs typeface="Cambria"/>
              </a:rPr>
              <a:t>research office </a:t>
            </a:r>
            <a:r>
              <a:rPr lang="en-US" dirty="0" smtClean="0">
                <a:solidFill>
                  <a:srgbClr val="302C24"/>
                </a:solidFill>
                <a:latin typeface="Cambria"/>
                <a:cs typeface="Cambria"/>
              </a:rPr>
              <a:t>to estimate the </a:t>
            </a:r>
            <a:r>
              <a:rPr lang="en-US" dirty="0">
                <a:solidFill>
                  <a:srgbClr val="302C24"/>
                </a:solidFill>
                <a:latin typeface="Cambria"/>
                <a:cs typeface="Cambria"/>
              </a:rPr>
              <a:t>potential number of students to </a:t>
            </a:r>
            <a:r>
              <a:rPr lang="en-US" dirty="0" smtClean="0">
                <a:solidFill>
                  <a:srgbClr val="302C24"/>
                </a:solidFill>
                <a:latin typeface="Cambria"/>
                <a:cs typeface="Cambria"/>
              </a:rPr>
              <a:t>serve.</a:t>
            </a:r>
          </a:p>
          <a:p>
            <a:pPr>
              <a:lnSpc>
                <a:spcPct val="110000"/>
              </a:lnSpc>
              <a:spcAft>
                <a:spcPts val="600"/>
              </a:spcAft>
            </a:pPr>
            <a:r>
              <a:rPr lang="en-US" sz="2400" dirty="0" smtClean="0">
                <a:solidFill>
                  <a:srgbClr val="302C24"/>
                </a:solidFill>
                <a:latin typeface="Cambria"/>
                <a:cs typeface="Cambria"/>
              </a:rPr>
              <a:t>Data:</a:t>
            </a:r>
            <a:endParaRPr lang="en-US" sz="2400" dirty="0">
              <a:solidFill>
                <a:srgbClr val="302C24"/>
              </a:solidFill>
              <a:latin typeface="Cambria"/>
              <a:cs typeface="Cambria"/>
            </a:endParaRPr>
          </a:p>
          <a:p>
            <a:pPr lvl="1">
              <a:lnSpc>
                <a:spcPct val="110000"/>
              </a:lnSpc>
              <a:spcAft>
                <a:spcPts val="600"/>
              </a:spcAft>
              <a:buFont typeface="Arial"/>
              <a:buChar char="•"/>
            </a:pPr>
            <a:r>
              <a:rPr lang="en-US" dirty="0" smtClean="0">
                <a:solidFill>
                  <a:srgbClr val="302C24"/>
                </a:solidFill>
                <a:latin typeface="Cambria"/>
                <a:cs typeface="Cambria"/>
              </a:rPr>
              <a:t>Enrollment in programs of study, by preferred gateway math course</a:t>
            </a:r>
          </a:p>
          <a:p>
            <a:pPr lvl="1">
              <a:lnSpc>
                <a:spcPct val="110000"/>
              </a:lnSpc>
              <a:spcAft>
                <a:spcPts val="600"/>
              </a:spcAft>
              <a:buFont typeface="Arial"/>
              <a:buChar char="•"/>
            </a:pPr>
            <a:r>
              <a:rPr lang="en-US" dirty="0" smtClean="0">
                <a:solidFill>
                  <a:srgbClr val="302C24"/>
                </a:solidFill>
                <a:latin typeface="Cambria"/>
                <a:cs typeface="Cambria"/>
              </a:rPr>
              <a:t>Enrollment in current college-level courses</a:t>
            </a:r>
          </a:p>
          <a:p>
            <a:pPr lvl="1">
              <a:lnSpc>
                <a:spcPct val="110000"/>
              </a:lnSpc>
              <a:spcAft>
                <a:spcPts val="600"/>
              </a:spcAft>
              <a:buFont typeface="Arial"/>
              <a:buChar char="•"/>
            </a:pPr>
            <a:r>
              <a:rPr lang="en-US" dirty="0" smtClean="0">
                <a:solidFill>
                  <a:srgbClr val="302C24"/>
                </a:solidFill>
                <a:latin typeface="Cambria"/>
                <a:cs typeface="Cambria"/>
              </a:rPr>
              <a:t>Enrollment in current developmental courses</a:t>
            </a:r>
          </a:p>
          <a:p>
            <a:pPr lvl="1">
              <a:lnSpc>
                <a:spcPct val="110000"/>
              </a:lnSpc>
              <a:spcAft>
                <a:spcPts val="600"/>
              </a:spcAft>
              <a:buFont typeface="Arial"/>
              <a:buChar char="•"/>
            </a:pPr>
            <a:r>
              <a:rPr lang="en-US" dirty="0" smtClean="0">
                <a:solidFill>
                  <a:srgbClr val="302C24"/>
                </a:solidFill>
                <a:latin typeface="Cambria"/>
                <a:cs typeface="Cambria"/>
              </a:rPr>
              <a:t>Students who fail to enroll in subsequent courses in sequences</a:t>
            </a:r>
          </a:p>
          <a:p>
            <a:pPr lvl="1">
              <a:lnSpc>
                <a:spcPct val="110000"/>
              </a:lnSpc>
              <a:spcAft>
                <a:spcPts val="600"/>
              </a:spcAft>
            </a:pPr>
            <a:endParaRPr lang="en-US" dirty="0" smtClean="0">
              <a:solidFill>
                <a:srgbClr val="302C24"/>
              </a:solidFill>
              <a:latin typeface="Cambria"/>
              <a:cs typeface="Cambria"/>
            </a:endParaRPr>
          </a:p>
          <a:p>
            <a:pPr lvl="1">
              <a:lnSpc>
                <a:spcPct val="110000"/>
              </a:lnSpc>
              <a:spcAft>
                <a:spcPts val="600"/>
              </a:spcAft>
            </a:pPr>
            <a:endParaRPr lang="en-US" dirty="0" smtClean="0">
              <a:solidFill>
                <a:srgbClr val="302C24"/>
              </a:solidFill>
              <a:latin typeface="Cambria"/>
              <a:cs typeface="Cambria"/>
            </a:endParaRPr>
          </a:p>
          <a:p>
            <a:pPr marL="0" lvl="1" indent="0">
              <a:lnSpc>
                <a:spcPct val="110000"/>
              </a:lnSpc>
              <a:spcAft>
                <a:spcPts val="600"/>
              </a:spcAft>
              <a:buNone/>
            </a:pPr>
            <a:endParaRPr lang="en-US" dirty="0">
              <a:solidFill>
                <a:srgbClr val="302C24"/>
              </a:solidFill>
              <a:latin typeface="Cambria"/>
              <a:cs typeface="Cambria"/>
            </a:endParaRPr>
          </a:p>
          <a:p>
            <a:pPr>
              <a:lnSpc>
                <a:spcPct val="110000"/>
              </a:lnSpc>
              <a:spcAft>
                <a:spcPts val="600"/>
              </a:spcAft>
            </a:pPr>
            <a:endParaRPr lang="en-US" sz="2400" dirty="0" smtClean="0">
              <a:solidFill>
                <a:srgbClr val="302C24"/>
              </a:solidFill>
              <a:latin typeface="Cambria"/>
              <a:cs typeface="Cambria"/>
            </a:endParaRP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22</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Plan</a:t>
              </a:r>
              <a:endParaRPr lang="en-US" sz="1300" kern="1200" dirty="0">
                <a:latin typeface="Cambria"/>
                <a:cs typeface="Cambria"/>
              </a:endParaRPr>
            </a:p>
          </p:txBody>
        </p:sp>
      </p:grpSp>
    </p:spTree>
    <p:extLst>
      <p:ext uri="{BB962C8B-B14F-4D97-AF65-F5344CB8AC3E}">
        <p14:creationId xmlns:p14="http://schemas.microsoft.com/office/powerpoint/2010/main" val="5548538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Create an Advising Plan </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229600" cy="5029200"/>
          </a:xfrm>
        </p:spPr>
        <p:txBody>
          <a:bodyPr/>
          <a:lstStyle/>
          <a:p>
            <a:pPr>
              <a:lnSpc>
                <a:spcPct val="110000"/>
              </a:lnSpc>
              <a:spcAft>
                <a:spcPts val="600"/>
              </a:spcAft>
            </a:pPr>
            <a:r>
              <a:rPr lang="en-US" sz="2400" dirty="0" smtClean="0">
                <a:solidFill>
                  <a:srgbClr val="302C24"/>
                </a:solidFill>
                <a:latin typeface="Cambria"/>
                <a:cs typeface="Cambria"/>
              </a:rPr>
              <a:t>Planning considerations for </a:t>
            </a:r>
            <a:r>
              <a:rPr lang="en-US" sz="2400" b="1" dirty="0" smtClean="0">
                <a:solidFill>
                  <a:srgbClr val="302C24"/>
                </a:solidFill>
                <a:latin typeface="Cambria"/>
                <a:cs typeface="Cambria"/>
              </a:rPr>
              <a:t>identifying the student population</a:t>
            </a:r>
            <a:r>
              <a:rPr lang="en-US" sz="2400" dirty="0" smtClean="0">
                <a:solidFill>
                  <a:srgbClr val="302C24"/>
                </a:solidFill>
                <a:latin typeface="Cambria"/>
                <a:cs typeface="Cambria"/>
              </a:rPr>
              <a:t>:</a:t>
            </a:r>
            <a:endParaRPr lang="en-US" sz="2400" dirty="0">
              <a:solidFill>
                <a:srgbClr val="302C24"/>
              </a:solidFill>
              <a:latin typeface="Cambria"/>
              <a:cs typeface="Cambria"/>
            </a:endParaRPr>
          </a:p>
          <a:p>
            <a:pPr lvl="1">
              <a:lnSpc>
                <a:spcPct val="110000"/>
              </a:lnSpc>
              <a:spcAft>
                <a:spcPts val="600"/>
              </a:spcAft>
              <a:buFont typeface="Arial"/>
              <a:buChar char="•"/>
            </a:pPr>
            <a:r>
              <a:rPr lang="en-US" dirty="0" smtClean="0">
                <a:solidFill>
                  <a:srgbClr val="302C24"/>
                </a:solidFill>
                <a:latin typeface="Cambria"/>
                <a:cs typeface="Cambria"/>
              </a:rPr>
              <a:t>What </a:t>
            </a:r>
            <a:r>
              <a:rPr lang="en-US" dirty="0">
                <a:solidFill>
                  <a:srgbClr val="302C24"/>
                </a:solidFill>
                <a:latin typeface="Cambria"/>
                <a:cs typeface="Cambria"/>
              </a:rPr>
              <a:t>do you know about the </a:t>
            </a:r>
            <a:r>
              <a:rPr lang="en-US" dirty="0" smtClean="0">
                <a:solidFill>
                  <a:srgbClr val="302C24"/>
                </a:solidFill>
                <a:latin typeface="Cambria"/>
                <a:cs typeface="Cambria"/>
              </a:rPr>
              <a:t>developmental and college-level math student </a:t>
            </a:r>
            <a:r>
              <a:rPr lang="en-US" dirty="0">
                <a:solidFill>
                  <a:srgbClr val="302C24"/>
                </a:solidFill>
                <a:latin typeface="Cambria"/>
                <a:cs typeface="Cambria"/>
              </a:rPr>
              <a:t>population?</a:t>
            </a:r>
          </a:p>
          <a:p>
            <a:pPr lvl="1">
              <a:lnSpc>
                <a:spcPct val="110000"/>
              </a:lnSpc>
              <a:spcAft>
                <a:spcPts val="600"/>
              </a:spcAft>
              <a:buFont typeface="Arial"/>
              <a:buChar char="•"/>
            </a:pPr>
            <a:r>
              <a:rPr lang="en-US" dirty="0">
                <a:solidFill>
                  <a:srgbClr val="302C24"/>
                </a:solidFill>
                <a:latin typeface="Cambria"/>
                <a:cs typeface="Cambria"/>
              </a:rPr>
              <a:t>Who is responsible for advising </a:t>
            </a:r>
            <a:r>
              <a:rPr lang="en-US" dirty="0" smtClean="0">
                <a:solidFill>
                  <a:srgbClr val="302C24"/>
                </a:solidFill>
                <a:latin typeface="Cambria"/>
                <a:cs typeface="Cambria"/>
              </a:rPr>
              <a:t>students in different programs?</a:t>
            </a:r>
            <a:endParaRPr lang="en-US" dirty="0">
              <a:solidFill>
                <a:srgbClr val="302C24"/>
              </a:solidFill>
              <a:latin typeface="Cambria"/>
              <a:cs typeface="Cambria"/>
            </a:endParaRPr>
          </a:p>
          <a:p>
            <a:pPr lvl="1">
              <a:lnSpc>
                <a:spcPct val="110000"/>
              </a:lnSpc>
              <a:spcAft>
                <a:spcPts val="600"/>
              </a:spcAft>
              <a:buFont typeface="Arial"/>
              <a:buChar char="•"/>
            </a:pPr>
            <a:r>
              <a:rPr lang="en-US" dirty="0">
                <a:solidFill>
                  <a:srgbClr val="302C24"/>
                </a:solidFill>
                <a:latin typeface="Cambria"/>
                <a:cs typeface="Cambria"/>
              </a:rPr>
              <a:t>From where do these students get </a:t>
            </a:r>
            <a:r>
              <a:rPr lang="en-US" dirty="0" smtClean="0">
                <a:solidFill>
                  <a:srgbClr val="302C24"/>
                </a:solidFill>
                <a:latin typeface="Cambria"/>
                <a:cs typeface="Cambria"/>
              </a:rPr>
              <a:t>advising information?</a:t>
            </a:r>
          </a:p>
          <a:p>
            <a:pPr marL="0" indent="0">
              <a:lnSpc>
                <a:spcPct val="110000"/>
              </a:lnSpc>
              <a:spcAft>
                <a:spcPts val="600"/>
              </a:spcAft>
              <a:buNone/>
            </a:pPr>
            <a:endParaRPr lang="en-US" dirty="0" smtClean="0">
              <a:solidFill>
                <a:srgbClr val="302C24"/>
              </a:solidFill>
              <a:latin typeface="Cambria"/>
              <a:cs typeface="Cambria"/>
            </a:endParaRPr>
          </a:p>
          <a:p>
            <a:pPr marL="0" lvl="1" indent="0">
              <a:lnSpc>
                <a:spcPct val="110000"/>
              </a:lnSpc>
              <a:spcAft>
                <a:spcPts val="600"/>
              </a:spcAft>
              <a:buNone/>
            </a:pPr>
            <a:endParaRPr lang="en-US" dirty="0">
              <a:solidFill>
                <a:srgbClr val="302C24"/>
              </a:solidFill>
              <a:latin typeface="Cambria"/>
              <a:cs typeface="Cambria"/>
            </a:endParaRPr>
          </a:p>
          <a:p>
            <a:pPr>
              <a:lnSpc>
                <a:spcPct val="110000"/>
              </a:lnSpc>
              <a:spcAft>
                <a:spcPts val="600"/>
              </a:spcAft>
            </a:pPr>
            <a:endParaRPr lang="en-US" sz="2400" dirty="0" smtClean="0">
              <a:solidFill>
                <a:srgbClr val="302C24"/>
              </a:solidFill>
              <a:latin typeface="Cambria"/>
              <a:cs typeface="Cambria"/>
            </a:endParaRP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23</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Plan</a:t>
              </a:r>
              <a:endParaRPr lang="en-US" sz="1300" kern="1200" dirty="0">
                <a:latin typeface="Cambria"/>
                <a:cs typeface="Cambria"/>
              </a:endParaRPr>
            </a:p>
          </p:txBody>
        </p:sp>
      </p:grpSp>
    </p:spTree>
    <p:extLst>
      <p:ext uri="{BB962C8B-B14F-4D97-AF65-F5344CB8AC3E}">
        <p14:creationId xmlns:p14="http://schemas.microsoft.com/office/powerpoint/2010/main" val="8017337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Create an Advising Plan </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229600" cy="5029200"/>
          </a:xfrm>
        </p:spPr>
        <p:txBody>
          <a:bodyPr/>
          <a:lstStyle/>
          <a:p>
            <a:pPr>
              <a:lnSpc>
                <a:spcPct val="110000"/>
              </a:lnSpc>
              <a:spcAft>
                <a:spcPts val="600"/>
              </a:spcAft>
            </a:pPr>
            <a:r>
              <a:rPr lang="en-US" sz="2400" dirty="0" smtClean="0">
                <a:solidFill>
                  <a:srgbClr val="302C24"/>
                </a:solidFill>
                <a:latin typeface="Cambria"/>
                <a:cs typeface="Cambria"/>
              </a:rPr>
              <a:t>Planning considerations for</a:t>
            </a:r>
            <a:r>
              <a:rPr lang="en-US" sz="2400" b="1" dirty="0" smtClean="0">
                <a:solidFill>
                  <a:srgbClr val="302C24"/>
                </a:solidFill>
                <a:latin typeface="Cambria"/>
                <a:cs typeface="Cambria"/>
              </a:rPr>
              <a:t> marketing and communications</a:t>
            </a:r>
            <a:r>
              <a:rPr lang="en-US" sz="2400" dirty="0" smtClean="0">
                <a:solidFill>
                  <a:srgbClr val="302C24"/>
                </a:solidFill>
                <a:latin typeface="Cambria"/>
                <a:cs typeface="Cambria"/>
              </a:rPr>
              <a:t>:</a:t>
            </a:r>
            <a:endParaRPr lang="en-US" sz="2400" dirty="0">
              <a:solidFill>
                <a:srgbClr val="302C24"/>
              </a:solidFill>
              <a:latin typeface="Cambria"/>
              <a:cs typeface="Cambria"/>
            </a:endParaRPr>
          </a:p>
          <a:p>
            <a:pPr lvl="1">
              <a:lnSpc>
                <a:spcPct val="110000"/>
              </a:lnSpc>
              <a:spcAft>
                <a:spcPts val="600"/>
              </a:spcAft>
            </a:pPr>
            <a:r>
              <a:rPr lang="en-US" dirty="0" smtClean="0">
                <a:solidFill>
                  <a:srgbClr val="302C24"/>
                </a:solidFill>
                <a:latin typeface="Cambria"/>
                <a:cs typeface="Cambria"/>
              </a:rPr>
              <a:t>Have you created a message based on the benefits of math </a:t>
            </a:r>
            <a:r>
              <a:rPr lang="en-US" dirty="0" err="1" smtClean="0">
                <a:solidFill>
                  <a:srgbClr val="302C24"/>
                </a:solidFill>
                <a:latin typeface="Cambria"/>
                <a:cs typeface="Cambria"/>
              </a:rPr>
              <a:t>mathways</a:t>
            </a:r>
            <a:r>
              <a:rPr lang="en-US" dirty="0" smtClean="0">
                <a:solidFill>
                  <a:srgbClr val="302C24"/>
                </a:solidFill>
                <a:latin typeface="Cambria"/>
                <a:cs typeface="Cambria"/>
              </a:rPr>
              <a:t> for populations your college serves?</a:t>
            </a:r>
          </a:p>
          <a:p>
            <a:pPr lvl="1">
              <a:lnSpc>
                <a:spcPct val="110000"/>
              </a:lnSpc>
              <a:spcAft>
                <a:spcPts val="600"/>
              </a:spcAft>
            </a:pPr>
            <a:r>
              <a:rPr lang="en-US" sz="2400" dirty="0" smtClean="0">
                <a:solidFill>
                  <a:srgbClr val="302C24"/>
                </a:solidFill>
                <a:latin typeface="Cambria"/>
                <a:cs typeface="Cambria"/>
              </a:rPr>
              <a:t>How will students learn abou</a:t>
            </a:r>
            <a:r>
              <a:rPr lang="en-US" dirty="0" smtClean="0">
                <a:solidFill>
                  <a:srgbClr val="302C24"/>
                </a:solidFill>
                <a:latin typeface="Cambria"/>
                <a:cs typeface="Cambria"/>
              </a:rPr>
              <a:t>t math pathways?</a:t>
            </a:r>
          </a:p>
          <a:p>
            <a:pPr lvl="1">
              <a:lnSpc>
                <a:spcPct val="110000"/>
              </a:lnSpc>
              <a:spcAft>
                <a:spcPts val="600"/>
              </a:spcAft>
            </a:pPr>
            <a:r>
              <a:rPr lang="en-US" sz="2400" dirty="0" smtClean="0">
                <a:solidFill>
                  <a:srgbClr val="302C24"/>
                </a:solidFill>
                <a:latin typeface="Cambria"/>
                <a:cs typeface="Cambria"/>
              </a:rPr>
              <a:t>Do all students meet with an advisor? </a:t>
            </a:r>
            <a:r>
              <a:rPr lang="en-US" dirty="0" smtClean="0">
                <a:solidFill>
                  <a:srgbClr val="302C24"/>
                </a:solidFill>
                <a:latin typeface="Cambria"/>
                <a:cs typeface="Cambria"/>
              </a:rPr>
              <a:t>If not, what resources support students to make their own decisions about math pathways?</a:t>
            </a:r>
          </a:p>
          <a:p>
            <a:pPr lvl="1">
              <a:lnSpc>
                <a:spcPct val="110000"/>
              </a:lnSpc>
              <a:spcAft>
                <a:spcPts val="600"/>
              </a:spcAft>
            </a:pPr>
            <a:r>
              <a:rPr lang="en-US" sz="2400" dirty="0" smtClean="0">
                <a:solidFill>
                  <a:srgbClr val="302C24"/>
                </a:solidFill>
                <a:latin typeface="Cambria"/>
                <a:cs typeface="Cambria"/>
              </a:rPr>
              <a:t>Do opportunities exist to gather information about students’ goals to trigger strategic outreach?</a:t>
            </a:r>
          </a:p>
          <a:p>
            <a:pPr marL="0" indent="0">
              <a:lnSpc>
                <a:spcPct val="110000"/>
              </a:lnSpc>
              <a:spcAft>
                <a:spcPts val="600"/>
              </a:spcAft>
              <a:buNone/>
            </a:pPr>
            <a:endParaRPr lang="en-US" dirty="0" smtClean="0">
              <a:solidFill>
                <a:srgbClr val="302C24"/>
              </a:solidFill>
              <a:latin typeface="Cambria"/>
              <a:cs typeface="Cambria"/>
            </a:endParaRPr>
          </a:p>
          <a:p>
            <a:pPr marL="0" lvl="1" indent="0">
              <a:lnSpc>
                <a:spcPct val="110000"/>
              </a:lnSpc>
              <a:spcAft>
                <a:spcPts val="600"/>
              </a:spcAft>
              <a:buNone/>
            </a:pPr>
            <a:endParaRPr lang="en-US" dirty="0">
              <a:solidFill>
                <a:srgbClr val="302C24"/>
              </a:solidFill>
              <a:latin typeface="Cambria"/>
              <a:cs typeface="Cambria"/>
            </a:endParaRPr>
          </a:p>
          <a:p>
            <a:pPr>
              <a:lnSpc>
                <a:spcPct val="110000"/>
              </a:lnSpc>
              <a:spcAft>
                <a:spcPts val="600"/>
              </a:spcAft>
            </a:pPr>
            <a:endParaRPr lang="en-US" sz="2400" dirty="0" smtClean="0">
              <a:solidFill>
                <a:srgbClr val="302C24"/>
              </a:solidFill>
              <a:latin typeface="Cambria"/>
              <a:cs typeface="Cambria"/>
            </a:endParaRP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24</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Plan</a:t>
              </a:r>
              <a:endParaRPr lang="en-US" sz="1300" kern="1200" dirty="0">
                <a:latin typeface="Cambria"/>
                <a:cs typeface="Cambria"/>
              </a:endParaRPr>
            </a:p>
          </p:txBody>
        </p:sp>
      </p:grpSp>
    </p:spTree>
    <p:extLst>
      <p:ext uri="{BB962C8B-B14F-4D97-AF65-F5344CB8AC3E}">
        <p14:creationId xmlns:p14="http://schemas.microsoft.com/office/powerpoint/2010/main" val="38752968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Create an Advising Plan </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229600" cy="5029200"/>
          </a:xfrm>
        </p:spPr>
        <p:txBody>
          <a:bodyPr/>
          <a:lstStyle/>
          <a:p>
            <a:pPr>
              <a:lnSpc>
                <a:spcPct val="110000"/>
              </a:lnSpc>
              <a:spcAft>
                <a:spcPts val="600"/>
              </a:spcAft>
            </a:pPr>
            <a:r>
              <a:rPr lang="en-US" sz="2400" dirty="0" smtClean="0">
                <a:solidFill>
                  <a:srgbClr val="302C24"/>
                </a:solidFill>
                <a:latin typeface="Cambria"/>
                <a:cs typeface="Cambria"/>
              </a:rPr>
              <a:t>Planning considerations for </a:t>
            </a:r>
            <a:r>
              <a:rPr lang="en-US" sz="2400" b="1" dirty="0" smtClean="0">
                <a:solidFill>
                  <a:srgbClr val="302C24"/>
                </a:solidFill>
                <a:latin typeface="Cambria"/>
                <a:cs typeface="Cambria"/>
              </a:rPr>
              <a:t>training</a:t>
            </a:r>
            <a:r>
              <a:rPr lang="en-US" sz="2400" dirty="0" smtClean="0">
                <a:solidFill>
                  <a:srgbClr val="302C24"/>
                </a:solidFill>
                <a:latin typeface="Cambria"/>
                <a:cs typeface="Cambria"/>
              </a:rPr>
              <a:t>:</a:t>
            </a:r>
            <a:endParaRPr lang="en-US" sz="2400" dirty="0">
              <a:solidFill>
                <a:srgbClr val="302C24"/>
              </a:solidFill>
              <a:latin typeface="Cambria"/>
              <a:cs typeface="Cambria"/>
            </a:endParaRPr>
          </a:p>
          <a:p>
            <a:pPr lvl="1">
              <a:lnSpc>
                <a:spcPct val="110000"/>
              </a:lnSpc>
              <a:spcAft>
                <a:spcPts val="600"/>
              </a:spcAft>
              <a:buFont typeface="Arial"/>
              <a:buChar char="•"/>
            </a:pPr>
            <a:r>
              <a:rPr lang="en-US" dirty="0" smtClean="0">
                <a:solidFill>
                  <a:srgbClr val="302C24"/>
                </a:solidFill>
                <a:latin typeface="Cambria"/>
                <a:cs typeface="Cambria"/>
              </a:rPr>
              <a:t>What is the structure of advising at your institution?</a:t>
            </a:r>
          </a:p>
          <a:p>
            <a:pPr lvl="1">
              <a:lnSpc>
                <a:spcPct val="110000"/>
              </a:lnSpc>
              <a:spcAft>
                <a:spcPts val="600"/>
              </a:spcAft>
              <a:buFont typeface="Arial"/>
              <a:buChar char="•"/>
            </a:pPr>
            <a:r>
              <a:rPr lang="en-US" dirty="0" smtClean="0">
                <a:solidFill>
                  <a:srgbClr val="302C24"/>
                </a:solidFill>
                <a:latin typeface="Cambria"/>
                <a:cs typeface="Cambria"/>
              </a:rPr>
              <a:t>How will training and professional learning align with institutional structure (i.e., multi-campus, program-specific advising, campus experts)?</a:t>
            </a:r>
          </a:p>
          <a:p>
            <a:pPr>
              <a:lnSpc>
                <a:spcPct val="110000"/>
              </a:lnSpc>
              <a:spcAft>
                <a:spcPts val="600"/>
              </a:spcAft>
            </a:pPr>
            <a:r>
              <a:rPr lang="en-US" sz="2400" dirty="0" smtClean="0">
                <a:solidFill>
                  <a:srgbClr val="302C24"/>
                </a:solidFill>
                <a:latin typeface="Cambria"/>
                <a:cs typeface="Cambria"/>
              </a:rPr>
              <a:t>Formalize </a:t>
            </a:r>
            <a:r>
              <a:rPr lang="en-US" sz="2400" dirty="0">
                <a:solidFill>
                  <a:srgbClr val="302C24"/>
                </a:solidFill>
                <a:latin typeface="Cambria"/>
                <a:cs typeface="Cambria"/>
              </a:rPr>
              <a:t>and disseminate </a:t>
            </a:r>
            <a:r>
              <a:rPr lang="en-US" sz="2400" dirty="0" smtClean="0">
                <a:solidFill>
                  <a:srgbClr val="302C24"/>
                </a:solidFill>
                <a:latin typeface="Cambria"/>
                <a:cs typeface="Cambria"/>
              </a:rPr>
              <a:t>plan.</a:t>
            </a:r>
            <a:endParaRPr lang="en-US" sz="2400" dirty="0">
              <a:solidFill>
                <a:srgbClr val="302C24"/>
              </a:solidFill>
              <a:latin typeface="Cambria"/>
              <a:cs typeface="Cambria"/>
            </a:endParaRPr>
          </a:p>
          <a:p>
            <a:pPr>
              <a:lnSpc>
                <a:spcPct val="110000"/>
              </a:lnSpc>
              <a:spcAft>
                <a:spcPts val="600"/>
              </a:spcAft>
            </a:pPr>
            <a:endParaRPr lang="en-US" sz="2400" dirty="0" smtClean="0">
              <a:solidFill>
                <a:srgbClr val="302C24"/>
              </a:solidFill>
              <a:latin typeface="Cambria"/>
              <a:cs typeface="Cambria"/>
            </a:endParaRPr>
          </a:p>
          <a:p>
            <a:pPr marL="0" lvl="1" indent="0">
              <a:lnSpc>
                <a:spcPct val="110000"/>
              </a:lnSpc>
              <a:spcAft>
                <a:spcPts val="600"/>
              </a:spcAft>
              <a:buNone/>
            </a:pPr>
            <a:endParaRPr lang="en-US" dirty="0">
              <a:solidFill>
                <a:srgbClr val="302C24"/>
              </a:solidFill>
              <a:latin typeface="Cambria"/>
              <a:cs typeface="Cambria"/>
            </a:endParaRPr>
          </a:p>
          <a:p>
            <a:pPr>
              <a:lnSpc>
                <a:spcPct val="110000"/>
              </a:lnSpc>
              <a:spcAft>
                <a:spcPts val="600"/>
              </a:spcAft>
            </a:pPr>
            <a:endParaRPr lang="en-US" sz="2400" dirty="0" smtClean="0">
              <a:solidFill>
                <a:srgbClr val="302C24"/>
              </a:solidFill>
              <a:latin typeface="Cambria"/>
              <a:cs typeface="Cambria"/>
            </a:endParaRP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25</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Plan</a:t>
              </a:r>
              <a:endParaRPr lang="en-US" sz="1300" kern="1200" dirty="0">
                <a:latin typeface="Cambria"/>
                <a:cs typeface="Cambria"/>
              </a:endParaRPr>
            </a:p>
          </p:txBody>
        </p:sp>
      </p:grpSp>
    </p:spTree>
    <p:extLst>
      <p:ext uri="{BB962C8B-B14F-4D97-AF65-F5344CB8AC3E}">
        <p14:creationId xmlns:p14="http://schemas.microsoft.com/office/powerpoint/2010/main" val="41177577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Planning Process for Advising</a:t>
            </a:r>
            <a:endParaRPr lang="en-US" sz="3000" b="1" dirty="0">
              <a:solidFill>
                <a:srgbClr val="005F86"/>
              </a:solidFill>
              <a:latin typeface="Century Gothic"/>
              <a:cs typeface="Century Gothic"/>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26</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67997355"/>
              </p:ext>
            </p:extLst>
          </p:nvPr>
        </p:nvGraphicFramePr>
        <p:xfrm>
          <a:off x="304800" y="11430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59502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52400"/>
            <a:ext cx="8686800" cy="533400"/>
          </a:xfrm>
        </p:spPr>
        <p:txBody>
          <a:bodyPr/>
          <a:lstStyle/>
          <a:p>
            <a:r>
              <a:rPr lang="en-US" sz="3200" b="1" dirty="0" smtClean="0">
                <a:solidFill>
                  <a:srgbClr val="005F86"/>
                </a:solidFill>
                <a:latin typeface="Century Gothic"/>
                <a:cs typeface="Century Gothic"/>
              </a:rPr>
              <a:t>      </a:t>
            </a:r>
            <a:r>
              <a:rPr lang="en-US" b="1" dirty="0" smtClean="0">
                <a:solidFill>
                  <a:srgbClr val="005F86"/>
                </a:solidFill>
                <a:latin typeface="Century Gothic"/>
                <a:cs typeface="Century Gothic"/>
              </a:rPr>
              <a:t>Develop </a:t>
            </a:r>
            <a:r>
              <a:rPr lang="en-US" b="1" dirty="0">
                <a:solidFill>
                  <a:srgbClr val="005F86"/>
                </a:solidFill>
                <a:latin typeface="Century Gothic"/>
                <a:cs typeface="Century Gothic"/>
              </a:rPr>
              <a:t>M</a:t>
            </a:r>
            <a:r>
              <a:rPr lang="en-US" b="1" dirty="0" smtClean="0">
                <a:solidFill>
                  <a:srgbClr val="005F86"/>
                </a:solidFill>
                <a:latin typeface="Century Gothic"/>
                <a:cs typeface="Century Gothic"/>
              </a:rPr>
              <a:t>aterials to Guide Advisors  </a:t>
            </a:r>
            <a:br>
              <a:rPr lang="en-US" b="1" dirty="0" smtClean="0">
                <a:solidFill>
                  <a:srgbClr val="005F86"/>
                </a:solidFill>
                <a:latin typeface="Century Gothic"/>
                <a:cs typeface="Century Gothic"/>
              </a:rPr>
            </a:br>
            <a:r>
              <a:rPr lang="en-US" b="1" dirty="0">
                <a:solidFill>
                  <a:srgbClr val="005F86"/>
                </a:solidFill>
                <a:latin typeface="Century Gothic"/>
                <a:cs typeface="Century Gothic"/>
              </a:rPr>
              <a:t> </a:t>
            </a:r>
            <a:r>
              <a:rPr lang="en-US" b="1" dirty="0" smtClean="0">
                <a:solidFill>
                  <a:srgbClr val="005F86"/>
                </a:solidFill>
                <a:latin typeface="Century Gothic"/>
                <a:cs typeface="Century Gothic"/>
              </a:rPr>
              <a:t>     and Students </a:t>
            </a:r>
            <a:endParaRPr lang="en-US"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229600" cy="5029200"/>
          </a:xfrm>
        </p:spPr>
        <p:txBody>
          <a:bodyPr/>
          <a:lstStyle/>
          <a:p>
            <a:pPr>
              <a:lnSpc>
                <a:spcPct val="110000"/>
              </a:lnSpc>
              <a:spcAft>
                <a:spcPts val="600"/>
              </a:spcAft>
            </a:pPr>
            <a:r>
              <a:rPr lang="en-US" sz="2400" dirty="0" smtClean="0">
                <a:solidFill>
                  <a:srgbClr val="302C24"/>
                </a:solidFill>
                <a:latin typeface="Cambria"/>
                <a:cs typeface="Cambria"/>
              </a:rPr>
              <a:t>Develop a model for decision-making and discussion to help advisors determine the appropriate math pathways for students.</a:t>
            </a:r>
          </a:p>
          <a:p>
            <a:pPr>
              <a:lnSpc>
                <a:spcPct val="110000"/>
              </a:lnSpc>
              <a:spcAft>
                <a:spcPts val="600"/>
              </a:spcAft>
            </a:pPr>
            <a:r>
              <a:rPr lang="en-US" sz="2400" dirty="0" smtClean="0">
                <a:solidFill>
                  <a:srgbClr val="302C24"/>
                </a:solidFill>
                <a:latin typeface="Cambria"/>
                <a:cs typeface="Cambria"/>
              </a:rPr>
              <a:t>Verify that the information is accurate and complete.</a:t>
            </a:r>
          </a:p>
          <a:p>
            <a:pPr>
              <a:lnSpc>
                <a:spcPct val="110000"/>
              </a:lnSpc>
              <a:spcAft>
                <a:spcPts val="600"/>
              </a:spcAft>
            </a:pPr>
            <a:r>
              <a:rPr lang="en-US" sz="2400" dirty="0" smtClean="0">
                <a:solidFill>
                  <a:srgbClr val="302C24"/>
                </a:solidFill>
                <a:latin typeface="Cambria"/>
                <a:cs typeface="Cambria"/>
              </a:rPr>
              <a:t>Revise tools to enhance usability and clarity.</a:t>
            </a:r>
          </a:p>
          <a:p>
            <a:pPr>
              <a:lnSpc>
                <a:spcPct val="110000"/>
              </a:lnSpc>
              <a:spcAft>
                <a:spcPts val="600"/>
              </a:spcAft>
            </a:pPr>
            <a:r>
              <a:rPr lang="en-US" sz="2400" dirty="0" smtClean="0">
                <a:solidFill>
                  <a:srgbClr val="302C24"/>
                </a:solidFill>
                <a:latin typeface="Cambria"/>
                <a:cs typeface="Cambria"/>
              </a:rPr>
              <a:t>Develop student-facing resources.</a:t>
            </a:r>
          </a:p>
          <a:p>
            <a:pPr>
              <a:lnSpc>
                <a:spcPct val="110000"/>
              </a:lnSpc>
              <a:spcAft>
                <a:spcPts val="600"/>
              </a:spcAft>
            </a:pPr>
            <a:r>
              <a:rPr lang="en-US" sz="2400" dirty="0" smtClean="0">
                <a:solidFill>
                  <a:srgbClr val="302C24"/>
                </a:solidFill>
                <a:latin typeface="Cambria"/>
                <a:cs typeface="Cambria"/>
              </a:rPr>
              <a:t>Test materials under realistic conditions with advisors and students.</a:t>
            </a:r>
          </a:p>
        </p:txBody>
      </p:sp>
      <p:sp>
        <p:nvSpPr>
          <p:cNvPr id="2" name="Slide Number Placeholder 1"/>
          <p:cNvSpPr>
            <a:spLocks noGrp="1"/>
          </p:cNvSpPr>
          <p:nvPr>
            <p:ph type="sldNum" sz="quarter" idx="12"/>
          </p:nvPr>
        </p:nvSpPr>
        <p:spPr/>
        <p:txBody>
          <a:bodyPr/>
          <a:lstStyle/>
          <a:p>
            <a:fld id="{2E755760-801E-B94C-BD4D-729510EB6590}" type="slidenum">
              <a:rPr lang="en-US" smtClean="0"/>
              <a:pPr/>
              <a:t>27</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Develop</a:t>
              </a:r>
              <a:endParaRPr lang="en-US" sz="1300" kern="1200" dirty="0">
                <a:latin typeface="Cambria"/>
                <a:cs typeface="Cambria"/>
              </a:endParaRPr>
            </a:p>
          </p:txBody>
        </p:sp>
      </p:grpSp>
    </p:spTree>
    <p:extLst>
      <p:ext uri="{BB962C8B-B14F-4D97-AF65-F5344CB8AC3E}">
        <p14:creationId xmlns:p14="http://schemas.microsoft.com/office/powerpoint/2010/main" val="31506668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Resources</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686800" cy="5410200"/>
          </a:xfrm>
        </p:spPr>
        <p:txBody>
          <a:bodyPr/>
          <a:lstStyle/>
          <a:p>
            <a:pPr marL="0" indent="0">
              <a:lnSpc>
                <a:spcPct val="110000"/>
              </a:lnSpc>
              <a:spcAft>
                <a:spcPts val="600"/>
              </a:spcAft>
              <a:buNone/>
            </a:pPr>
            <a:r>
              <a:rPr lang="en-US" sz="2400" i="1" dirty="0" smtClean="0">
                <a:solidFill>
                  <a:srgbClr val="302C24"/>
                </a:solidFill>
                <a:latin typeface="Cambria"/>
                <a:cs typeface="Cambria"/>
              </a:rPr>
              <a:t>Creating Effective Advising Tools</a:t>
            </a:r>
          </a:p>
          <a:p>
            <a:pPr>
              <a:buFont typeface="Arial"/>
              <a:buChar char="•"/>
            </a:pPr>
            <a:r>
              <a:rPr lang="en-US" sz="2400" dirty="0">
                <a:solidFill>
                  <a:schemeClr val="tx1"/>
                </a:solidFill>
                <a:latin typeface="Cambria"/>
                <a:cs typeface="Cambria"/>
              </a:rPr>
              <a:t>Sample decision tree</a:t>
            </a:r>
          </a:p>
          <a:p>
            <a:pPr>
              <a:buFont typeface="Arial"/>
              <a:buChar char="•"/>
            </a:pPr>
            <a:r>
              <a:rPr lang="en-US" sz="2400" dirty="0">
                <a:solidFill>
                  <a:schemeClr val="tx1"/>
                </a:solidFill>
                <a:latin typeface="Cambria"/>
                <a:cs typeface="Cambria"/>
              </a:rPr>
              <a:t>Advisor-student conversation guide</a:t>
            </a:r>
          </a:p>
          <a:p>
            <a:pPr>
              <a:buFont typeface="Arial"/>
              <a:buChar char="•"/>
            </a:pPr>
            <a:r>
              <a:rPr lang="en-US" sz="2400" dirty="0">
                <a:solidFill>
                  <a:schemeClr val="tx1"/>
                </a:solidFill>
                <a:latin typeface="Cambria"/>
                <a:cs typeface="Cambria"/>
              </a:rPr>
              <a:t>Sample student resources</a:t>
            </a:r>
          </a:p>
          <a:p>
            <a:pPr marL="0" indent="0">
              <a:lnSpc>
                <a:spcPct val="110000"/>
              </a:lnSpc>
              <a:spcAft>
                <a:spcPts val="600"/>
              </a:spcAft>
              <a:buNone/>
            </a:pPr>
            <a:r>
              <a:rPr lang="en-US" sz="2400" i="1" dirty="0" smtClean="0">
                <a:solidFill>
                  <a:srgbClr val="302C24"/>
                </a:solidFill>
                <a:latin typeface="Cambria"/>
                <a:cs typeface="Cambria"/>
              </a:rPr>
              <a:t>  </a:t>
            </a:r>
          </a:p>
          <a:p>
            <a:pPr marL="0" indent="0">
              <a:lnSpc>
                <a:spcPct val="110000"/>
              </a:lnSpc>
              <a:spcAft>
                <a:spcPts val="600"/>
              </a:spcAft>
              <a:buNone/>
            </a:pPr>
            <a:endParaRPr lang="en-US" sz="2400" dirty="0">
              <a:solidFill>
                <a:srgbClr val="302C24"/>
              </a:solidFill>
              <a:latin typeface="Cambria"/>
              <a:cs typeface="Cambria"/>
            </a:endParaRPr>
          </a:p>
          <a:p>
            <a:pPr marL="0" indent="0">
              <a:lnSpc>
                <a:spcPct val="110000"/>
              </a:lnSpc>
              <a:spcAft>
                <a:spcPts val="600"/>
              </a:spcAft>
              <a:buNone/>
            </a:pPr>
            <a:r>
              <a:rPr lang="en-US" sz="2400" dirty="0" smtClean="0">
                <a:solidFill>
                  <a:srgbClr val="302C24"/>
                </a:solidFill>
                <a:latin typeface="Cambria"/>
                <a:cs typeface="Cambria"/>
              </a:rPr>
              <a:t> </a:t>
            </a: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28</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Develop</a:t>
              </a:r>
              <a:endParaRPr lang="en-US" sz="1300" kern="1200" dirty="0">
                <a:latin typeface="Cambria"/>
                <a:cs typeface="Cambria"/>
              </a:endParaRPr>
            </a:p>
          </p:txBody>
        </p:sp>
      </p:grpSp>
      <p:sp>
        <p:nvSpPr>
          <p:cNvPr id="14" name="TextBox 13"/>
          <p:cNvSpPr txBox="1"/>
          <p:nvPr/>
        </p:nvSpPr>
        <p:spPr>
          <a:xfrm>
            <a:off x="152400" y="5943600"/>
            <a:ext cx="8534400" cy="707886"/>
          </a:xfrm>
          <a:prstGeom prst="rect">
            <a:avLst/>
          </a:prstGeom>
          <a:noFill/>
        </p:spPr>
        <p:txBody>
          <a:bodyPr wrap="square" rtlCol="0">
            <a:spAutoFit/>
          </a:bodyPr>
          <a:lstStyle/>
          <a:p>
            <a:r>
              <a:rPr lang="en-US" sz="1000" dirty="0">
                <a:solidFill>
                  <a:srgbClr val="302C24"/>
                </a:solidFill>
                <a:latin typeface="Cambria"/>
                <a:cs typeface="Cambria"/>
              </a:rPr>
              <a:t>Available for download: </a:t>
            </a:r>
            <a:r>
              <a:rPr lang="en-US" sz="1000" dirty="0">
                <a:solidFill>
                  <a:srgbClr val="302C24"/>
                </a:solidFill>
                <a:latin typeface="Cambria"/>
                <a:cs typeface="Cambria"/>
                <a:hlinkClick r:id="rId2"/>
              </a:rPr>
              <a:t>http://www.utdanacenter.org/higher-education/new-mathways-project/the-new-mathways-project-in-texas/nmp-implementation-resources/nmp-institutional-scaling-toolkit/readiness-assessment/</a:t>
            </a:r>
            <a:r>
              <a:rPr lang="en-US" sz="1000" dirty="0">
                <a:solidFill>
                  <a:srgbClr val="302C24"/>
                </a:solidFill>
                <a:latin typeface="Cambria"/>
                <a:cs typeface="Cambria"/>
              </a:rPr>
              <a:t> </a:t>
            </a:r>
          </a:p>
          <a:p>
            <a:endParaRPr lang="en-US" sz="1000" dirty="0"/>
          </a:p>
        </p:txBody>
      </p:sp>
    </p:spTree>
    <p:extLst>
      <p:ext uri="{BB962C8B-B14F-4D97-AF65-F5344CB8AC3E}">
        <p14:creationId xmlns:p14="http://schemas.microsoft.com/office/powerpoint/2010/main" val="29028584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Resources</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686800" cy="5410200"/>
          </a:xfrm>
        </p:spPr>
        <p:txBody>
          <a:bodyPr/>
          <a:lstStyle/>
          <a:p>
            <a:pPr marL="0" indent="0">
              <a:lnSpc>
                <a:spcPct val="110000"/>
              </a:lnSpc>
              <a:spcAft>
                <a:spcPts val="600"/>
              </a:spcAft>
              <a:buNone/>
            </a:pPr>
            <a:r>
              <a:rPr lang="en-US" sz="2400" i="1" dirty="0" smtClean="0">
                <a:solidFill>
                  <a:srgbClr val="302C24"/>
                </a:solidFill>
                <a:latin typeface="Cambria"/>
                <a:cs typeface="Cambria"/>
              </a:rPr>
              <a:t>Creating Effective Advising Tools  </a:t>
            </a:r>
          </a:p>
          <a:p>
            <a:pPr marL="0" indent="0">
              <a:lnSpc>
                <a:spcPct val="110000"/>
              </a:lnSpc>
              <a:spcAft>
                <a:spcPts val="600"/>
              </a:spcAft>
              <a:buNone/>
            </a:pPr>
            <a:endParaRPr lang="en-US" sz="2400" dirty="0">
              <a:solidFill>
                <a:srgbClr val="302C24"/>
              </a:solidFill>
              <a:latin typeface="Cambria"/>
              <a:cs typeface="Cambria"/>
            </a:endParaRPr>
          </a:p>
          <a:p>
            <a:pPr marL="0" indent="0">
              <a:lnSpc>
                <a:spcPct val="110000"/>
              </a:lnSpc>
              <a:spcAft>
                <a:spcPts val="600"/>
              </a:spcAft>
              <a:buNone/>
            </a:pPr>
            <a:r>
              <a:rPr lang="en-US" sz="2400" dirty="0" smtClean="0">
                <a:solidFill>
                  <a:srgbClr val="302C24"/>
                </a:solidFill>
                <a:latin typeface="Cambria"/>
                <a:cs typeface="Cambria"/>
              </a:rPr>
              <a:t> </a:t>
            </a: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29</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Develop</a:t>
              </a:r>
              <a:endParaRPr lang="en-US" sz="1300" kern="1200" dirty="0">
                <a:latin typeface="Cambria"/>
                <a:cs typeface="Cambria"/>
              </a:endParaRPr>
            </a:p>
          </p:txBody>
        </p:sp>
      </p:grpSp>
      <p:sp>
        <p:nvSpPr>
          <p:cNvPr id="14" name="TextBox 13"/>
          <p:cNvSpPr txBox="1"/>
          <p:nvPr/>
        </p:nvSpPr>
        <p:spPr>
          <a:xfrm>
            <a:off x="152400" y="5943600"/>
            <a:ext cx="8534400" cy="707886"/>
          </a:xfrm>
          <a:prstGeom prst="rect">
            <a:avLst/>
          </a:prstGeom>
          <a:noFill/>
        </p:spPr>
        <p:txBody>
          <a:bodyPr wrap="square" rtlCol="0">
            <a:spAutoFit/>
          </a:bodyPr>
          <a:lstStyle/>
          <a:p>
            <a:r>
              <a:rPr lang="en-US" sz="1000" dirty="0">
                <a:solidFill>
                  <a:srgbClr val="302C24"/>
                </a:solidFill>
                <a:latin typeface="Cambria"/>
                <a:cs typeface="Cambria"/>
              </a:rPr>
              <a:t>Available for download: </a:t>
            </a:r>
            <a:r>
              <a:rPr lang="en-US" sz="1000" dirty="0">
                <a:solidFill>
                  <a:srgbClr val="302C24"/>
                </a:solidFill>
                <a:latin typeface="Cambria"/>
                <a:cs typeface="Cambria"/>
                <a:hlinkClick r:id="rId2"/>
              </a:rPr>
              <a:t>http://www.utdanacenter.org/higher-education/new-mathways-project/the-new-mathways-project-in-texas/nmp-implementation-resources/nmp-institutional-scaling-toolkit/readiness-assessment/</a:t>
            </a:r>
            <a:r>
              <a:rPr lang="en-US" sz="1000" dirty="0">
                <a:solidFill>
                  <a:srgbClr val="302C24"/>
                </a:solidFill>
                <a:latin typeface="Cambria"/>
                <a:cs typeface="Cambria"/>
              </a:rPr>
              <a:t> </a:t>
            </a:r>
          </a:p>
          <a:p>
            <a:endParaRPr lang="en-US" sz="1000" dirty="0"/>
          </a:p>
        </p:txBody>
      </p:sp>
      <p:pic>
        <p:nvPicPr>
          <p:cNvPr id="3" name="Picture 2" descr="Screen Shot 2016-03-16 at 11.58.4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76400"/>
            <a:ext cx="3616709" cy="4228529"/>
          </a:xfrm>
          <a:prstGeom prst="rect">
            <a:avLst/>
          </a:prstGeom>
          <a:ln w="19050" cmpd="sng">
            <a:solidFill>
              <a:srgbClr val="4C6F75"/>
            </a:solidFill>
          </a:ln>
          <a:effectLst>
            <a:outerShdw blurRad="50800" dist="38100" dir="2700000" algn="tl" rotWithShape="0">
              <a:prstClr val="black">
                <a:alpha val="40000"/>
              </a:prstClr>
            </a:outerShdw>
          </a:effectLst>
        </p:spPr>
      </p:pic>
      <p:sp>
        <p:nvSpPr>
          <p:cNvPr id="10" name="TextBox 9"/>
          <p:cNvSpPr txBox="1"/>
          <p:nvPr/>
        </p:nvSpPr>
        <p:spPr>
          <a:xfrm>
            <a:off x="4800600" y="2209800"/>
            <a:ext cx="4114800" cy="3123932"/>
          </a:xfrm>
          <a:prstGeom prst="rect">
            <a:avLst/>
          </a:prstGeom>
          <a:noFill/>
        </p:spPr>
        <p:txBody>
          <a:bodyPr wrap="square" rtlCol="0">
            <a:spAutoFit/>
          </a:bodyPr>
          <a:lstStyle/>
          <a:p>
            <a:pPr>
              <a:spcAft>
                <a:spcPts val="600"/>
              </a:spcAft>
            </a:pPr>
            <a:r>
              <a:rPr lang="en-US" dirty="0">
                <a:latin typeface="Cambria"/>
                <a:cs typeface="Cambria"/>
              </a:rPr>
              <a:t>D</a:t>
            </a:r>
            <a:r>
              <a:rPr lang="en-US" dirty="0" smtClean="0">
                <a:latin typeface="Cambria"/>
                <a:cs typeface="Cambria"/>
              </a:rPr>
              <a:t>ecision tree</a:t>
            </a:r>
          </a:p>
          <a:p>
            <a:pPr marL="342900" indent="-342900">
              <a:buFont typeface="Wingdings" charset="2"/>
              <a:buChar char="§"/>
            </a:pPr>
            <a:r>
              <a:rPr lang="en-US" dirty="0" smtClean="0">
                <a:latin typeface="Cambria"/>
                <a:cs typeface="Cambria"/>
              </a:rPr>
              <a:t>Define goals.</a:t>
            </a:r>
          </a:p>
          <a:p>
            <a:pPr marL="342900" indent="-342900">
              <a:buFont typeface="Wingdings" charset="2"/>
              <a:buChar char="§"/>
            </a:pPr>
            <a:r>
              <a:rPr lang="en-US" dirty="0" smtClean="0">
                <a:latin typeface="Cambria"/>
                <a:cs typeface="Cambria"/>
              </a:rPr>
              <a:t>Select a meta-major.</a:t>
            </a:r>
          </a:p>
          <a:p>
            <a:pPr marL="342900" indent="-342900">
              <a:buFont typeface="Wingdings" charset="2"/>
              <a:buChar char="§"/>
            </a:pPr>
            <a:r>
              <a:rPr lang="en-US" dirty="0" smtClean="0">
                <a:latin typeface="Cambria"/>
                <a:cs typeface="Cambria"/>
              </a:rPr>
              <a:t>Review placement information. </a:t>
            </a:r>
            <a:endParaRPr lang="en-US" dirty="0">
              <a:latin typeface="Cambria"/>
              <a:cs typeface="Cambria"/>
            </a:endParaRPr>
          </a:p>
          <a:p>
            <a:pPr marL="342900" indent="-342900">
              <a:buFont typeface="Wingdings" charset="2"/>
              <a:buChar char="§"/>
            </a:pPr>
            <a:r>
              <a:rPr lang="en-US" dirty="0" smtClean="0">
                <a:latin typeface="Cambria"/>
                <a:cs typeface="Cambria"/>
              </a:rPr>
              <a:t>Determine college readiness.</a:t>
            </a:r>
          </a:p>
          <a:p>
            <a:pPr marL="342900" indent="-342900">
              <a:buFont typeface="Wingdings" charset="2"/>
              <a:buChar char="§"/>
            </a:pPr>
            <a:r>
              <a:rPr lang="en-US" dirty="0" smtClean="0">
                <a:latin typeface="Cambria"/>
                <a:cs typeface="Cambria"/>
              </a:rPr>
              <a:t>Select courses.</a:t>
            </a:r>
          </a:p>
        </p:txBody>
      </p:sp>
    </p:spTree>
    <p:extLst>
      <p:ext uri="{BB962C8B-B14F-4D97-AF65-F5344CB8AC3E}">
        <p14:creationId xmlns:p14="http://schemas.microsoft.com/office/powerpoint/2010/main" val="38391780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Webinar Agenda</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686800" cy="5029200"/>
          </a:xfrm>
        </p:spPr>
        <p:txBody>
          <a:bodyPr/>
          <a:lstStyle/>
          <a:p>
            <a:pPr>
              <a:lnSpc>
                <a:spcPct val="110000"/>
              </a:lnSpc>
              <a:spcAft>
                <a:spcPts val="600"/>
              </a:spcAft>
            </a:pPr>
            <a:r>
              <a:rPr lang="en-US" sz="2400" dirty="0">
                <a:solidFill>
                  <a:srgbClr val="302C24"/>
                </a:solidFill>
                <a:latin typeface="Cambria Math"/>
                <a:cs typeface="Cambria Math"/>
              </a:rPr>
              <a:t>Goals</a:t>
            </a:r>
          </a:p>
          <a:p>
            <a:pPr>
              <a:lnSpc>
                <a:spcPct val="110000"/>
              </a:lnSpc>
              <a:spcAft>
                <a:spcPts val="600"/>
              </a:spcAft>
            </a:pPr>
            <a:r>
              <a:rPr lang="en-US" sz="2400" dirty="0" smtClean="0">
                <a:solidFill>
                  <a:srgbClr val="302C24"/>
                </a:solidFill>
                <a:latin typeface="Cambria Math"/>
                <a:cs typeface="Cambria Math"/>
              </a:rPr>
              <a:t>Context </a:t>
            </a:r>
          </a:p>
          <a:p>
            <a:pPr>
              <a:lnSpc>
                <a:spcPct val="110000"/>
              </a:lnSpc>
              <a:spcAft>
                <a:spcPts val="600"/>
              </a:spcAft>
            </a:pPr>
            <a:r>
              <a:rPr lang="en-US" sz="2400" dirty="0" smtClean="0">
                <a:solidFill>
                  <a:srgbClr val="302C24"/>
                </a:solidFill>
                <a:latin typeface="Cambria Math"/>
                <a:cs typeface="Cambria Math"/>
              </a:rPr>
              <a:t>Planning process for advising</a:t>
            </a:r>
          </a:p>
          <a:p>
            <a:pPr>
              <a:lnSpc>
                <a:spcPct val="110000"/>
              </a:lnSpc>
              <a:spcAft>
                <a:spcPts val="600"/>
              </a:spcAft>
            </a:pPr>
            <a:r>
              <a:rPr lang="en-US" sz="2400" dirty="0" smtClean="0">
                <a:solidFill>
                  <a:srgbClr val="302C24"/>
                </a:solidFill>
                <a:latin typeface="Cambria Math"/>
                <a:cs typeface="Cambria Math"/>
              </a:rPr>
              <a:t>Tools to support planning</a:t>
            </a:r>
          </a:p>
          <a:p>
            <a:pPr>
              <a:lnSpc>
                <a:spcPct val="110000"/>
              </a:lnSpc>
              <a:spcAft>
                <a:spcPts val="600"/>
              </a:spcAft>
            </a:pPr>
            <a:r>
              <a:rPr lang="en-US" sz="2400" dirty="0" smtClean="0">
                <a:solidFill>
                  <a:srgbClr val="302C24"/>
                </a:solidFill>
                <a:latin typeface="Cambria Math"/>
                <a:cs typeface="Cambria Math"/>
              </a:rPr>
              <a:t>Examples from states and institutions</a:t>
            </a:r>
            <a:endParaRPr lang="en-US" sz="2400" dirty="0">
              <a:solidFill>
                <a:srgbClr val="302C24"/>
              </a:solidFill>
              <a:latin typeface="Cambria Math"/>
              <a:cs typeface="Cambria Math"/>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3</a:t>
            </a:fld>
            <a:endParaRPr lang="en-US"/>
          </a:p>
        </p:txBody>
      </p:sp>
    </p:spTree>
    <p:extLst>
      <p:ext uri="{BB962C8B-B14F-4D97-AF65-F5344CB8AC3E}">
        <p14:creationId xmlns:p14="http://schemas.microsoft.com/office/powerpoint/2010/main" val="281407864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Resources</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229600" cy="5410200"/>
          </a:xfrm>
        </p:spPr>
        <p:txBody>
          <a:bodyPr/>
          <a:lstStyle/>
          <a:p>
            <a:pPr marL="0" indent="0">
              <a:lnSpc>
                <a:spcPct val="110000"/>
              </a:lnSpc>
              <a:spcAft>
                <a:spcPts val="600"/>
              </a:spcAft>
              <a:buNone/>
            </a:pPr>
            <a:r>
              <a:rPr lang="en-US" sz="2400" i="1" dirty="0" smtClean="0">
                <a:solidFill>
                  <a:srgbClr val="302C24"/>
                </a:solidFill>
                <a:latin typeface="Cambria"/>
                <a:cs typeface="Cambria"/>
              </a:rPr>
              <a:t>Creating Effective Advising Tools </a:t>
            </a:r>
          </a:p>
          <a:p>
            <a:pPr marL="0" indent="0">
              <a:buNone/>
            </a:pPr>
            <a:r>
              <a:rPr lang="en-US" sz="2400" dirty="0">
                <a:solidFill>
                  <a:srgbClr val="302C24"/>
                </a:solidFill>
                <a:latin typeface="Cambria"/>
                <a:cs typeface="Cambria"/>
              </a:rPr>
              <a:t>Tips about improving efficacy of advising </a:t>
            </a:r>
            <a:r>
              <a:rPr lang="en-US" sz="2400" dirty="0" smtClean="0">
                <a:solidFill>
                  <a:srgbClr val="302C24"/>
                </a:solidFill>
                <a:latin typeface="Cambria"/>
                <a:cs typeface="Cambria"/>
              </a:rPr>
              <a:t>materials:</a:t>
            </a:r>
            <a:endParaRPr lang="en-US" sz="2400" dirty="0">
              <a:solidFill>
                <a:srgbClr val="302C24"/>
              </a:solidFill>
              <a:latin typeface="Cambria"/>
              <a:cs typeface="Cambria"/>
            </a:endParaRPr>
          </a:p>
          <a:p>
            <a:pPr>
              <a:lnSpc>
                <a:spcPct val="110000"/>
              </a:lnSpc>
              <a:spcAft>
                <a:spcPts val="600"/>
              </a:spcAft>
            </a:pPr>
            <a:r>
              <a:rPr lang="en-US" sz="2400" dirty="0">
                <a:solidFill>
                  <a:srgbClr val="302C24"/>
                </a:solidFill>
                <a:latin typeface="Cambria"/>
                <a:cs typeface="Cambria"/>
              </a:rPr>
              <a:t>Visually display information so it is clear and </a:t>
            </a:r>
            <a:r>
              <a:rPr lang="en-US" sz="2400" dirty="0" smtClean="0">
                <a:solidFill>
                  <a:srgbClr val="302C24"/>
                </a:solidFill>
                <a:latin typeface="Cambria"/>
                <a:cs typeface="Cambria"/>
              </a:rPr>
              <a:t>engaging.</a:t>
            </a:r>
            <a:endParaRPr lang="en-US" sz="2400" dirty="0">
              <a:solidFill>
                <a:srgbClr val="302C24"/>
              </a:solidFill>
              <a:latin typeface="Cambria"/>
              <a:cs typeface="Cambria"/>
            </a:endParaRPr>
          </a:p>
          <a:p>
            <a:pPr>
              <a:lnSpc>
                <a:spcPct val="110000"/>
              </a:lnSpc>
              <a:spcAft>
                <a:spcPts val="600"/>
              </a:spcAft>
            </a:pPr>
            <a:r>
              <a:rPr lang="en-US" sz="2400" dirty="0" smtClean="0">
                <a:solidFill>
                  <a:srgbClr val="302C24"/>
                </a:solidFill>
                <a:latin typeface="Cambria"/>
                <a:cs typeface="Cambria"/>
              </a:rPr>
              <a:t>Design resources to meet the needs of those who would most benefit. </a:t>
            </a:r>
          </a:p>
          <a:p>
            <a:pPr>
              <a:lnSpc>
                <a:spcPct val="110000"/>
              </a:lnSpc>
              <a:spcAft>
                <a:spcPts val="600"/>
              </a:spcAft>
            </a:pPr>
            <a:r>
              <a:rPr lang="en-US" sz="2400" dirty="0" smtClean="0">
                <a:solidFill>
                  <a:srgbClr val="302C24"/>
                </a:solidFill>
                <a:latin typeface="Cambria"/>
                <a:cs typeface="Cambria"/>
              </a:rPr>
              <a:t>Tailor resources to meet the different needs of advisors and students.</a:t>
            </a:r>
          </a:p>
          <a:p>
            <a:pPr marL="0" indent="0">
              <a:lnSpc>
                <a:spcPct val="110000"/>
              </a:lnSpc>
              <a:spcAft>
                <a:spcPts val="600"/>
              </a:spcAft>
              <a:buNone/>
            </a:pPr>
            <a:endParaRPr lang="en-US" sz="2400" dirty="0">
              <a:solidFill>
                <a:srgbClr val="302C24"/>
              </a:solidFill>
              <a:latin typeface="Cambria"/>
              <a:cs typeface="Cambria"/>
            </a:endParaRPr>
          </a:p>
          <a:p>
            <a:pPr marL="0" indent="0">
              <a:lnSpc>
                <a:spcPct val="110000"/>
              </a:lnSpc>
              <a:spcAft>
                <a:spcPts val="600"/>
              </a:spcAft>
              <a:buNone/>
            </a:pPr>
            <a:r>
              <a:rPr lang="en-US" sz="2400" dirty="0" smtClean="0">
                <a:solidFill>
                  <a:srgbClr val="302C24"/>
                </a:solidFill>
                <a:latin typeface="Cambria"/>
                <a:cs typeface="Cambria"/>
              </a:rPr>
              <a:t> </a:t>
            </a: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30</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Develop</a:t>
              </a:r>
              <a:endParaRPr lang="en-US" sz="1300" kern="1200" dirty="0">
                <a:latin typeface="Cambria"/>
                <a:cs typeface="Cambria"/>
              </a:endParaRPr>
            </a:p>
          </p:txBody>
        </p:sp>
      </p:grpSp>
      <p:sp>
        <p:nvSpPr>
          <p:cNvPr id="14" name="TextBox 13"/>
          <p:cNvSpPr txBox="1"/>
          <p:nvPr/>
        </p:nvSpPr>
        <p:spPr>
          <a:xfrm>
            <a:off x="152400" y="5943600"/>
            <a:ext cx="8534400" cy="707886"/>
          </a:xfrm>
          <a:prstGeom prst="rect">
            <a:avLst/>
          </a:prstGeom>
          <a:noFill/>
        </p:spPr>
        <p:txBody>
          <a:bodyPr wrap="square" rtlCol="0">
            <a:spAutoFit/>
          </a:bodyPr>
          <a:lstStyle/>
          <a:p>
            <a:r>
              <a:rPr lang="en-US" sz="1000" dirty="0">
                <a:solidFill>
                  <a:srgbClr val="302C24"/>
                </a:solidFill>
                <a:latin typeface="Cambria"/>
                <a:cs typeface="Cambria"/>
              </a:rPr>
              <a:t>Available for download: </a:t>
            </a:r>
            <a:r>
              <a:rPr lang="en-US" sz="1000" dirty="0">
                <a:solidFill>
                  <a:srgbClr val="302C24"/>
                </a:solidFill>
                <a:latin typeface="Cambria"/>
                <a:cs typeface="Cambria"/>
                <a:hlinkClick r:id="rId3"/>
              </a:rPr>
              <a:t>http://www.utdanacenter.org/higher-education/new-mathways-project/the-new-mathways-project-in-texas/nmp-implementation-resources/nmp-institutional-scaling-toolkit/readiness-assessment/</a:t>
            </a:r>
            <a:r>
              <a:rPr lang="en-US" sz="1000" dirty="0">
                <a:solidFill>
                  <a:srgbClr val="302C24"/>
                </a:solidFill>
                <a:latin typeface="Cambria"/>
                <a:cs typeface="Cambria"/>
              </a:rPr>
              <a:t> </a:t>
            </a:r>
          </a:p>
          <a:p>
            <a:endParaRPr lang="en-US" sz="1000" dirty="0"/>
          </a:p>
        </p:txBody>
      </p:sp>
    </p:spTree>
    <p:extLst>
      <p:ext uri="{BB962C8B-B14F-4D97-AF65-F5344CB8AC3E}">
        <p14:creationId xmlns:p14="http://schemas.microsoft.com/office/powerpoint/2010/main" val="16334747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Resources</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686800" cy="4800600"/>
          </a:xfrm>
        </p:spPr>
        <p:txBody>
          <a:bodyPr/>
          <a:lstStyle/>
          <a:p>
            <a:pPr marL="0" indent="0">
              <a:lnSpc>
                <a:spcPct val="110000"/>
              </a:lnSpc>
              <a:spcAft>
                <a:spcPts val="600"/>
              </a:spcAft>
              <a:buNone/>
            </a:pPr>
            <a:r>
              <a:rPr lang="en-US" sz="2400" dirty="0" smtClean="0">
                <a:solidFill>
                  <a:srgbClr val="302C24"/>
                </a:solidFill>
                <a:latin typeface="Cambria"/>
                <a:cs typeface="Cambria"/>
              </a:rPr>
              <a:t>Example of student-friendly and advisor-friendly language:</a:t>
            </a:r>
          </a:p>
          <a:p>
            <a:pPr marL="0" indent="0">
              <a:lnSpc>
                <a:spcPct val="110000"/>
              </a:lnSpc>
              <a:spcAft>
                <a:spcPts val="600"/>
              </a:spcAft>
              <a:buNone/>
            </a:pPr>
            <a:endParaRPr lang="en-US" sz="2400" dirty="0">
              <a:solidFill>
                <a:srgbClr val="302C24"/>
              </a:solidFill>
              <a:latin typeface="Cambria"/>
              <a:cs typeface="Cambria"/>
            </a:endParaRPr>
          </a:p>
          <a:p>
            <a:pPr marL="0" indent="0">
              <a:lnSpc>
                <a:spcPct val="110000"/>
              </a:lnSpc>
              <a:spcAft>
                <a:spcPts val="600"/>
              </a:spcAft>
              <a:buNone/>
            </a:pPr>
            <a:r>
              <a:rPr lang="en-US" sz="2400" dirty="0" smtClean="0">
                <a:solidFill>
                  <a:srgbClr val="302C24"/>
                </a:solidFill>
                <a:latin typeface="Cambria"/>
                <a:cs typeface="Cambria"/>
              </a:rPr>
              <a:t> </a:t>
            </a: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31</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Develop</a:t>
              </a:r>
              <a:endParaRPr lang="en-US" sz="1300" kern="1200" dirty="0">
                <a:latin typeface="Cambria"/>
                <a:cs typeface="Cambria"/>
              </a:endParaRPr>
            </a:p>
          </p:txBody>
        </p:sp>
      </p:grpSp>
      <p:sp>
        <p:nvSpPr>
          <p:cNvPr id="10" name="TextBox 9"/>
          <p:cNvSpPr txBox="1"/>
          <p:nvPr/>
        </p:nvSpPr>
        <p:spPr>
          <a:xfrm>
            <a:off x="838200" y="1676401"/>
            <a:ext cx="7543800" cy="4154983"/>
          </a:xfrm>
          <a:prstGeom prst="rect">
            <a:avLst/>
          </a:prstGeom>
          <a:noFill/>
        </p:spPr>
        <p:txBody>
          <a:bodyPr wrap="square" rtlCol="0">
            <a:spAutoFit/>
          </a:bodyPr>
          <a:lstStyle/>
          <a:p>
            <a:r>
              <a:rPr lang="en-US" b="1" i="1" dirty="0">
                <a:solidFill>
                  <a:srgbClr val="4C6F75"/>
                </a:solidFill>
                <a:latin typeface="Cambria"/>
                <a:cs typeface="Cambria"/>
              </a:rPr>
              <a:t>Math 0309: Foundations of Mathematical Reasoning </a:t>
            </a:r>
            <a:endParaRPr lang="en-US" dirty="0">
              <a:solidFill>
                <a:srgbClr val="4C6F75"/>
              </a:solidFill>
              <a:latin typeface="Cambria"/>
              <a:cs typeface="Cambria"/>
            </a:endParaRPr>
          </a:p>
          <a:p>
            <a:r>
              <a:rPr lang="en-US" dirty="0">
                <a:solidFill>
                  <a:srgbClr val="4C6F75"/>
                </a:solidFill>
                <a:latin typeface="Cambria"/>
                <a:cs typeface="Cambria"/>
              </a:rPr>
              <a:t>Give math another chance! In this class, you will learn about the math involved in things like credit card debt or how much material you need for your patio. This course covers math concepts that you will use in your everyday life and that are relevant to your career. We will use websites, advertisements, and tax documents so that these math concepts are meaningful to you. You will have a ton of resources to draw upon and when you finish this course, you will be well prepared for your college-level mathematics course. </a:t>
            </a:r>
          </a:p>
        </p:txBody>
      </p:sp>
    </p:spTree>
    <p:extLst>
      <p:ext uri="{BB962C8B-B14F-4D97-AF65-F5344CB8AC3E}">
        <p14:creationId xmlns:p14="http://schemas.microsoft.com/office/powerpoint/2010/main" val="293924564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752600"/>
            <a:ext cx="5257800" cy="4215414"/>
          </a:xfrm>
          <a:ln w="19050" cmpd="sng">
            <a:solidFill>
              <a:srgbClr val="4C6F75"/>
            </a:solidFill>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fld id="{2E755760-801E-B94C-BD4D-729510EB6590}" type="slidenum">
              <a:rPr lang="en-US" smtClean="0"/>
              <a:pPr/>
              <a:t>32</a:t>
            </a:fld>
            <a:endParaRPr lang="en-US" dirty="0"/>
          </a:p>
        </p:txBody>
      </p:sp>
      <p:sp>
        <p:nvSpPr>
          <p:cNvPr id="10"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Resources</a:t>
            </a:r>
            <a:endParaRPr lang="en-US" sz="3000" b="1" dirty="0">
              <a:solidFill>
                <a:srgbClr val="005F86"/>
              </a:solidFill>
              <a:latin typeface="Century Gothic"/>
              <a:cs typeface="Century Gothic"/>
            </a:endParaRPr>
          </a:p>
        </p:txBody>
      </p:sp>
      <p:grpSp>
        <p:nvGrpSpPr>
          <p:cNvPr id="11" name="Group 10"/>
          <p:cNvGrpSpPr/>
          <p:nvPr/>
        </p:nvGrpSpPr>
        <p:grpSpPr>
          <a:xfrm>
            <a:off x="304800" y="0"/>
            <a:ext cx="634844" cy="906921"/>
            <a:chOff x="1" y="949"/>
            <a:chExt cx="634844" cy="906921"/>
          </a:xfrm>
        </p:grpSpPr>
        <p:sp>
          <p:nvSpPr>
            <p:cNvPr id="12" name="Chevron 11"/>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Develop</a:t>
              </a:r>
              <a:endParaRPr lang="en-US" sz="1300" kern="1200" dirty="0">
                <a:latin typeface="Cambria"/>
                <a:cs typeface="Cambria"/>
              </a:endParaRPr>
            </a:p>
          </p:txBody>
        </p:sp>
      </p:grpSp>
      <p:sp>
        <p:nvSpPr>
          <p:cNvPr id="14" name="Rectangle 13"/>
          <p:cNvSpPr/>
          <p:nvPr/>
        </p:nvSpPr>
        <p:spPr>
          <a:xfrm>
            <a:off x="533400" y="1219200"/>
            <a:ext cx="4572000" cy="492443"/>
          </a:xfrm>
          <a:prstGeom prst="rect">
            <a:avLst/>
          </a:prstGeom>
        </p:spPr>
        <p:txBody>
          <a:bodyPr>
            <a:spAutoFit/>
          </a:bodyPr>
          <a:lstStyle/>
          <a:p>
            <a:pPr marL="0" indent="0">
              <a:lnSpc>
                <a:spcPct val="110000"/>
              </a:lnSpc>
              <a:spcAft>
                <a:spcPts val="600"/>
              </a:spcAft>
              <a:buNone/>
            </a:pPr>
            <a:r>
              <a:rPr lang="en-US" dirty="0">
                <a:solidFill>
                  <a:srgbClr val="302C24"/>
                </a:solidFill>
                <a:latin typeface="Cambria"/>
                <a:cs typeface="Cambria"/>
              </a:rPr>
              <a:t>Example </a:t>
            </a:r>
            <a:r>
              <a:rPr lang="en-US" dirty="0" smtClean="0">
                <a:solidFill>
                  <a:srgbClr val="302C24"/>
                </a:solidFill>
                <a:latin typeface="Cambria"/>
                <a:cs typeface="Cambria"/>
              </a:rPr>
              <a:t>of student resource:</a:t>
            </a:r>
            <a:endParaRPr lang="en-US" dirty="0">
              <a:solidFill>
                <a:srgbClr val="302C24"/>
              </a:solidFill>
              <a:latin typeface="Cambria"/>
              <a:cs typeface="Cambria"/>
            </a:endParaRPr>
          </a:p>
        </p:txBody>
      </p:sp>
    </p:spTree>
    <p:extLst>
      <p:ext uri="{BB962C8B-B14F-4D97-AF65-F5344CB8AC3E}">
        <p14:creationId xmlns:p14="http://schemas.microsoft.com/office/powerpoint/2010/main" val="321736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Resources</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686800" cy="5410200"/>
          </a:xfrm>
        </p:spPr>
        <p:txBody>
          <a:bodyPr/>
          <a:lstStyle/>
          <a:p>
            <a:pPr marL="0" indent="0">
              <a:lnSpc>
                <a:spcPct val="110000"/>
              </a:lnSpc>
              <a:spcAft>
                <a:spcPts val="600"/>
              </a:spcAft>
              <a:buNone/>
            </a:pPr>
            <a:r>
              <a:rPr lang="en-US" sz="2400" dirty="0" smtClean="0">
                <a:solidFill>
                  <a:srgbClr val="302C24"/>
                </a:solidFill>
                <a:latin typeface="Cambria"/>
                <a:cs typeface="Cambria"/>
              </a:rPr>
              <a:t>Example of student resource: Ivy Tech Community College </a:t>
            </a:r>
          </a:p>
          <a:p>
            <a:pPr marL="0" indent="0">
              <a:lnSpc>
                <a:spcPct val="110000"/>
              </a:lnSpc>
              <a:spcAft>
                <a:spcPts val="600"/>
              </a:spcAft>
              <a:buNone/>
            </a:pPr>
            <a:endParaRPr lang="en-US" sz="2400" dirty="0">
              <a:solidFill>
                <a:srgbClr val="302C24"/>
              </a:solidFill>
              <a:latin typeface="Cambria"/>
              <a:cs typeface="Cambria"/>
            </a:endParaRPr>
          </a:p>
          <a:p>
            <a:pPr marL="0" indent="0">
              <a:lnSpc>
                <a:spcPct val="110000"/>
              </a:lnSpc>
              <a:spcAft>
                <a:spcPts val="600"/>
              </a:spcAft>
              <a:buNone/>
            </a:pPr>
            <a:r>
              <a:rPr lang="en-US" sz="2400" dirty="0" smtClean="0">
                <a:solidFill>
                  <a:srgbClr val="302C24"/>
                </a:solidFill>
                <a:latin typeface="Cambria"/>
                <a:cs typeface="Cambria"/>
              </a:rPr>
              <a:t> </a:t>
            </a: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33</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Develop</a:t>
              </a:r>
              <a:endParaRPr lang="en-US" sz="1300" kern="1200" dirty="0">
                <a:latin typeface="Cambria"/>
                <a:cs typeface="Cambria"/>
              </a:endParaRPr>
            </a:p>
          </p:txBody>
        </p:sp>
      </p:grpSp>
      <p:sp>
        <p:nvSpPr>
          <p:cNvPr id="14" name="TextBox 13"/>
          <p:cNvSpPr txBox="1"/>
          <p:nvPr/>
        </p:nvSpPr>
        <p:spPr>
          <a:xfrm>
            <a:off x="152400" y="5943600"/>
            <a:ext cx="8534400" cy="400110"/>
          </a:xfrm>
          <a:prstGeom prst="rect">
            <a:avLst/>
          </a:prstGeom>
          <a:noFill/>
        </p:spPr>
        <p:txBody>
          <a:bodyPr wrap="square" rtlCol="0">
            <a:spAutoFit/>
          </a:bodyPr>
          <a:lstStyle/>
          <a:p>
            <a:r>
              <a:rPr lang="en-US" sz="1000" dirty="0" smtClean="0">
                <a:solidFill>
                  <a:srgbClr val="302C24"/>
                </a:solidFill>
                <a:latin typeface="Cambria"/>
                <a:cs typeface="Cambria"/>
              </a:rPr>
              <a:t>Link: </a:t>
            </a:r>
            <a:r>
              <a:rPr lang="en-US" sz="1000" dirty="0" smtClean="0">
                <a:solidFill>
                  <a:srgbClr val="302C24"/>
                </a:solidFill>
                <a:latin typeface="Cambria"/>
                <a:cs typeface="Cambria"/>
                <a:hlinkClick r:id="rId2"/>
              </a:rPr>
              <a:t>https</a:t>
            </a:r>
            <a:r>
              <a:rPr lang="en-US" sz="1000" dirty="0">
                <a:solidFill>
                  <a:srgbClr val="302C24"/>
                </a:solidFill>
                <a:latin typeface="Cambria"/>
                <a:cs typeface="Cambria"/>
                <a:hlinkClick r:id="rId2"/>
              </a:rPr>
              <a:t>://www.ivytech.edu/math-pathways/3208.</a:t>
            </a:r>
            <a:r>
              <a:rPr lang="en-US" sz="1000" dirty="0" smtClean="0">
                <a:solidFill>
                  <a:srgbClr val="302C24"/>
                </a:solidFill>
                <a:latin typeface="Cambria"/>
                <a:cs typeface="Cambria"/>
                <a:hlinkClick r:id="rId2"/>
              </a:rPr>
              <a:t>html</a:t>
            </a:r>
            <a:r>
              <a:rPr lang="en-US" sz="1000" dirty="0" smtClean="0">
                <a:solidFill>
                  <a:srgbClr val="302C24"/>
                </a:solidFill>
                <a:latin typeface="Cambria"/>
                <a:cs typeface="Cambria"/>
              </a:rPr>
              <a:t> </a:t>
            </a:r>
            <a:endParaRPr lang="en-US" sz="1000" dirty="0">
              <a:solidFill>
                <a:srgbClr val="302C24"/>
              </a:solidFill>
              <a:latin typeface="Cambria"/>
              <a:cs typeface="Cambria"/>
            </a:endParaRPr>
          </a:p>
          <a:p>
            <a:endParaRPr lang="en-US" sz="1000" dirty="0"/>
          </a:p>
        </p:txBody>
      </p:sp>
      <p:pic>
        <p:nvPicPr>
          <p:cNvPr id="4" name="Picture 3" descr="Screen Shot 2016-03-16 at 12.20.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676400"/>
            <a:ext cx="8147207" cy="4267200"/>
          </a:xfrm>
          <a:prstGeom prst="rect">
            <a:avLst/>
          </a:prstGeom>
          <a:ln w="19050" cmpd="sng">
            <a:solidFill>
              <a:srgbClr val="4C6F75"/>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179289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Resources</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686800" cy="5410200"/>
          </a:xfrm>
        </p:spPr>
        <p:txBody>
          <a:bodyPr/>
          <a:lstStyle/>
          <a:p>
            <a:pPr marL="0" indent="0">
              <a:lnSpc>
                <a:spcPct val="110000"/>
              </a:lnSpc>
              <a:spcAft>
                <a:spcPts val="600"/>
              </a:spcAft>
              <a:buNone/>
            </a:pPr>
            <a:r>
              <a:rPr lang="en-US" sz="2400" dirty="0" smtClean="0">
                <a:solidFill>
                  <a:srgbClr val="302C24"/>
                </a:solidFill>
                <a:latin typeface="Cambria"/>
                <a:cs typeface="Cambria"/>
              </a:rPr>
              <a:t>Example of resource for advisors and students clustered by majors: University of North Texas </a:t>
            </a:r>
          </a:p>
          <a:p>
            <a:pPr marL="0" indent="0">
              <a:lnSpc>
                <a:spcPct val="110000"/>
              </a:lnSpc>
              <a:spcAft>
                <a:spcPts val="600"/>
              </a:spcAft>
              <a:buNone/>
            </a:pPr>
            <a:endParaRPr lang="en-US" sz="2400" dirty="0">
              <a:solidFill>
                <a:srgbClr val="302C24"/>
              </a:solidFill>
              <a:latin typeface="Cambria"/>
              <a:cs typeface="Cambria"/>
            </a:endParaRPr>
          </a:p>
          <a:p>
            <a:pPr marL="0" indent="0">
              <a:lnSpc>
                <a:spcPct val="110000"/>
              </a:lnSpc>
              <a:spcAft>
                <a:spcPts val="600"/>
              </a:spcAft>
              <a:buNone/>
            </a:pPr>
            <a:r>
              <a:rPr lang="en-US" sz="2400" dirty="0" smtClean="0">
                <a:solidFill>
                  <a:srgbClr val="302C24"/>
                </a:solidFill>
                <a:latin typeface="Cambria"/>
                <a:cs typeface="Cambria"/>
              </a:rPr>
              <a:t> </a:t>
            </a: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34</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Develop</a:t>
              </a:r>
              <a:endParaRPr lang="en-US" sz="1300" kern="1200" dirty="0">
                <a:latin typeface="Cambria"/>
                <a:cs typeface="Cambria"/>
              </a:endParaRPr>
            </a:p>
          </p:txBody>
        </p:sp>
      </p:grpSp>
      <p:pic>
        <p:nvPicPr>
          <p:cNvPr id="11"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5799" y="2126796"/>
            <a:ext cx="6864927" cy="4045404"/>
          </a:xfrm>
          <a:prstGeom prst="rect">
            <a:avLst/>
          </a:prstGeom>
          <a:noFill/>
          <a:ln w="19050" cmpd="sng">
            <a:solidFill>
              <a:srgbClr val="4C6F75"/>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14217320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755760-801E-B94C-BD4D-729510EB6590}" type="slidenum">
              <a:rPr lang="en-US" smtClean="0"/>
              <a:pPr/>
              <a:t>35</a:t>
            </a:fld>
            <a:endParaRPr lang="en-US" dirty="0"/>
          </a:p>
        </p:txBody>
      </p:sp>
      <p:sp>
        <p:nvSpPr>
          <p:cNvPr id="10"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Resources</a:t>
            </a:r>
            <a:endParaRPr lang="en-US" sz="3000" b="1" dirty="0">
              <a:solidFill>
                <a:srgbClr val="005F86"/>
              </a:solidFill>
              <a:latin typeface="Century Gothic"/>
              <a:cs typeface="Century Gothic"/>
            </a:endParaRPr>
          </a:p>
        </p:txBody>
      </p:sp>
      <p:grpSp>
        <p:nvGrpSpPr>
          <p:cNvPr id="11" name="Group 10"/>
          <p:cNvGrpSpPr/>
          <p:nvPr/>
        </p:nvGrpSpPr>
        <p:grpSpPr>
          <a:xfrm>
            <a:off x="304800" y="0"/>
            <a:ext cx="634844" cy="906921"/>
            <a:chOff x="1" y="949"/>
            <a:chExt cx="634844" cy="906921"/>
          </a:xfrm>
        </p:grpSpPr>
        <p:sp>
          <p:nvSpPr>
            <p:cNvPr id="12" name="Chevron 11"/>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Develop</a:t>
              </a:r>
              <a:endParaRPr lang="en-US" sz="1300" kern="1200" dirty="0">
                <a:latin typeface="Cambria"/>
                <a:cs typeface="Cambria"/>
              </a:endParaRPr>
            </a:p>
          </p:txBody>
        </p:sp>
      </p:grpSp>
      <p:sp>
        <p:nvSpPr>
          <p:cNvPr id="14" name="Rectangle 13"/>
          <p:cNvSpPr/>
          <p:nvPr/>
        </p:nvSpPr>
        <p:spPr>
          <a:xfrm>
            <a:off x="228600" y="1143000"/>
            <a:ext cx="8382000" cy="492443"/>
          </a:xfrm>
          <a:prstGeom prst="rect">
            <a:avLst/>
          </a:prstGeom>
        </p:spPr>
        <p:txBody>
          <a:bodyPr wrap="square">
            <a:spAutoFit/>
          </a:bodyPr>
          <a:lstStyle/>
          <a:p>
            <a:pPr marL="0" indent="0">
              <a:lnSpc>
                <a:spcPct val="110000"/>
              </a:lnSpc>
              <a:spcAft>
                <a:spcPts val="600"/>
              </a:spcAft>
              <a:buNone/>
            </a:pPr>
            <a:r>
              <a:rPr lang="en-US" dirty="0">
                <a:solidFill>
                  <a:srgbClr val="302C24"/>
                </a:solidFill>
                <a:latin typeface="Cambria"/>
                <a:cs typeface="Cambria"/>
              </a:rPr>
              <a:t>Example </a:t>
            </a:r>
            <a:r>
              <a:rPr lang="en-US" dirty="0" smtClean="0">
                <a:solidFill>
                  <a:srgbClr val="302C24"/>
                </a:solidFill>
                <a:latin typeface="Cambria"/>
                <a:cs typeface="Cambria"/>
              </a:rPr>
              <a:t>of student resource: Northwest Vista College </a:t>
            </a:r>
            <a:endParaRPr lang="en-US" dirty="0">
              <a:solidFill>
                <a:srgbClr val="302C24"/>
              </a:solidFill>
              <a:latin typeface="Cambria"/>
              <a:cs typeface="Cambria"/>
            </a:endParaRPr>
          </a:p>
        </p:txBody>
      </p:sp>
      <p:pic>
        <p:nvPicPr>
          <p:cNvPr id="9"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168721" y="1752600"/>
            <a:ext cx="5613079" cy="4428431"/>
          </a:xfrm>
          <a:prstGeom prst="rect">
            <a:avLst/>
          </a:prstGeom>
          <a:noFill/>
          <a:ln w="19050" cmpd="sng">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480455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Resources</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229600" cy="5410200"/>
          </a:xfrm>
        </p:spPr>
        <p:txBody>
          <a:bodyPr/>
          <a:lstStyle/>
          <a:p>
            <a:pPr marL="0" indent="0">
              <a:lnSpc>
                <a:spcPct val="110000"/>
              </a:lnSpc>
              <a:spcAft>
                <a:spcPts val="600"/>
              </a:spcAft>
              <a:buNone/>
            </a:pPr>
            <a:r>
              <a:rPr lang="en-US" sz="2400" dirty="0" smtClean="0">
                <a:solidFill>
                  <a:srgbClr val="302C24"/>
                </a:solidFill>
                <a:latin typeface="Cambria"/>
                <a:cs typeface="Cambria"/>
              </a:rPr>
              <a:t>Examples of broad awareness campaigns: Ivy Tech Community College and Houston Community College </a:t>
            </a:r>
          </a:p>
          <a:p>
            <a:pPr marL="0" indent="0">
              <a:lnSpc>
                <a:spcPct val="110000"/>
              </a:lnSpc>
              <a:spcAft>
                <a:spcPts val="600"/>
              </a:spcAft>
              <a:buNone/>
            </a:pPr>
            <a:endParaRPr lang="en-US" sz="2400" dirty="0">
              <a:solidFill>
                <a:srgbClr val="302C24"/>
              </a:solidFill>
              <a:latin typeface="Cambria"/>
              <a:cs typeface="Cambria"/>
            </a:endParaRPr>
          </a:p>
          <a:p>
            <a:pPr marL="0" indent="0">
              <a:lnSpc>
                <a:spcPct val="110000"/>
              </a:lnSpc>
              <a:spcAft>
                <a:spcPts val="600"/>
              </a:spcAft>
              <a:buNone/>
            </a:pPr>
            <a:r>
              <a:rPr lang="en-US" sz="2400" dirty="0" smtClean="0">
                <a:solidFill>
                  <a:srgbClr val="302C24"/>
                </a:solidFill>
                <a:latin typeface="Cambria"/>
                <a:cs typeface="Cambria"/>
              </a:rPr>
              <a:t> </a:t>
            </a: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36</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Develop</a:t>
              </a:r>
              <a:endParaRPr lang="en-US" sz="1300" kern="1200" dirty="0">
                <a:latin typeface="Cambria"/>
                <a:cs typeface="Cambria"/>
              </a:endParaRPr>
            </a:p>
          </p:txBody>
        </p:sp>
      </p:grpSp>
      <p:sp>
        <p:nvSpPr>
          <p:cNvPr id="14" name="TextBox 13"/>
          <p:cNvSpPr txBox="1"/>
          <p:nvPr/>
        </p:nvSpPr>
        <p:spPr>
          <a:xfrm>
            <a:off x="152400" y="5943600"/>
            <a:ext cx="8534400" cy="246221"/>
          </a:xfrm>
          <a:prstGeom prst="rect">
            <a:avLst/>
          </a:prstGeom>
          <a:noFill/>
        </p:spPr>
        <p:txBody>
          <a:bodyPr wrap="square" rtlCol="0">
            <a:spAutoFit/>
          </a:bodyPr>
          <a:lstStyle/>
          <a:p>
            <a:r>
              <a:rPr lang="en-US" sz="1000" dirty="0">
                <a:solidFill>
                  <a:srgbClr val="302C24"/>
                </a:solidFill>
                <a:latin typeface="Cambria"/>
                <a:cs typeface="Cambria"/>
              </a:rPr>
              <a:t>Link: </a:t>
            </a:r>
            <a:r>
              <a:rPr lang="en-US" sz="1000" dirty="0">
                <a:solidFill>
                  <a:srgbClr val="302C24"/>
                </a:solidFill>
                <a:latin typeface="Cambria"/>
                <a:cs typeface="Cambria"/>
                <a:hlinkClick r:id="rId2"/>
              </a:rPr>
              <a:t>https://www.ivytech.edu/math-pathways</a:t>
            </a:r>
            <a:r>
              <a:rPr lang="en-US" sz="1000" dirty="0" smtClean="0">
                <a:solidFill>
                  <a:srgbClr val="302C24"/>
                </a:solidFill>
                <a:latin typeface="Cambria"/>
                <a:cs typeface="Cambria"/>
                <a:hlinkClick r:id="rId2"/>
              </a:rPr>
              <a:t>/</a:t>
            </a:r>
            <a:r>
              <a:rPr lang="en-US" sz="1000" dirty="0" smtClean="0">
                <a:solidFill>
                  <a:srgbClr val="302C24"/>
                </a:solidFill>
                <a:latin typeface="Cambria"/>
                <a:cs typeface="Cambria"/>
              </a:rPr>
              <a:t> and </a:t>
            </a:r>
            <a:r>
              <a:rPr lang="en-US" sz="1000" dirty="0">
                <a:solidFill>
                  <a:srgbClr val="302C24"/>
                </a:solidFill>
                <a:latin typeface="Cambria"/>
                <a:cs typeface="Cambria"/>
                <a:hlinkClick r:id="rId3"/>
              </a:rPr>
              <a:t>http://www.hccs.edu/district/students/hcc-new-mathways</a:t>
            </a:r>
            <a:r>
              <a:rPr lang="en-US" sz="1000" dirty="0" smtClean="0">
                <a:solidFill>
                  <a:srgbClr val="302C24"/>
                </a:solidFill>
                <a:latin typeface="Cambria"/>
                <a:cs typeface="Cambria"/>
                <a:hlinkClick r:id="rId3"/>
              </a:rPr>
              <a:t>/</a:t>
            </a:r>
            <a:r>
              <a:rPr lang="en-US" sz="1000" dirty="0" smtClean="0">
                <a:solidFill>
                  <a:srgbClr val="302C24"/>
                </a:solidFill>
                <a:latin typeface="Cambria"/>
                <a:cs typeface="Cambria"/>
              </a:rPr>
              <a:t> </a:t>
            </a:r>
            <a:endParaRPr lang="en-US" sz="1000" dirty="0"/>
          </a:p>
        </p:txBody>
      </p:sp>
      <p:pic>
        <p:nvPicPr>
          <p:cNvPr id="11" name="Picture 10" descr="Screen Shot 2016-03-16 at 2.34.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032000"/>
            <a:ext cx="4889500" cy="2781300"/>
          </a:xfrm>
          <a:prstGeom prst="rect">
            <a:avLst/>
          </a:prstGeom>
        </p:spPr>
      </p:pic>
      <p:pic>
        <p:nvPicPr>
          <p:cNvPr id="12" name="Picture 11" descr="Screen Shot 2016-03-16 at 2.39.5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8118" y="3276600"/>
            <a:ext cx="4835881" cy="2722858"/>
          </a:xfrm>
          <a:prstGeom prst="rect">
            <a:avLst/>
          </a:prstGeom>
        </p:spPr>
      </p:pic>
    </p:spTree>
    <p:extLst>
      <p:ext uri="{BB962C8B-B14F-4D97-AF65-F5344CB8AC3E}">
        <p14:creationId xmlns:p14="http://schemas.microsoft.com/office/powerpoint/2010/main" val="3902456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Planning Process for Advising</a:t>
            </a:r>
            <a:endParaRPr lang="en-US" sz="3000" b="1" dirty="0">
              <a:solidFill>
                <a:srgbClr val="005F86"/>
              </a:solidFill>
              <a:latin typeface="Century Gothic"/>
              <a:cs typeface="Century Gothic"/>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37</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0283074"/>
              </p:ext>
            </p:extLst>
          </p:nvPr>
        </p:nvGraphicFramePr>
        <p:xfrm>
          <a:off x="304800" y="11430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506475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Prepare and Train (Advising) Staff</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229600" cy="5029200"/>
          </a:xfrm>
        </p:spPr>
        <p:txBody>
          <a:bodyPr/>
          <a:lstStyle/>
          <a:p>
            <a:pPr marL="342900" lvl="1" indent="-342900">
              <a:lnSpc>
                <a:spcPct val="110000"/>
              </a:lnSpc>
              <a:spcAft>
                <a:spcPts val="600"/>
              </a:spcAft>
            </a:pPr>
            <a:r>
              <a:rPr lang="en-US" dirty="0" smtClean="0">
                <a:solidFill>
                  <a:srgbClr val="302C24"/>
                </a:solidFill>
                <a:latin typeface="Cambria"/>
                <a:cs typeface="Cambria"/>
              </a:rPr>
              <a:t>Identify training lead.</a:t>
            </a:r>
          </a:p>
          <a:p>
            <a:pPr marL="342900" lvl="1" indent="-342900">
              <a:lnSpc>
                <a:spcPct val="110000"/>
              </a:lnSpc>
              <a:spcAft>
                <a:spcPts val="600"/>
              </a:spcAft>
            </a:pPr>
            <a:r>
              <a:rPr lang="en-US" dirty="0" smtClean="0">
                <a:solidFill>
                  <a:srgbClr val="302C24"/>
                </a:solidFill>
                <a:latin typeface="Cambria"/>
                <a:cs typeface="Cambria"/>
              </a:rPr>
              <a:t>Require math pathways training for all advisors.</a:t>
            </a:r>
          </a:p>
          <a:p>
            <a:pPr marL="342900" lvl="1" indent="-342900">
              <a:lnSpc>
                <a:spcPct val="110000"/>
              </a:lnSpc>
              <a:spcAft>
                <a:spcPts val="600"/>
              </a:spcAft>
            </a:pPr>
            <a:r>
              <a:rPr lang="en-US" dirty="0" smtClean="0">
                <a:solidFill>
                  <a:srgbClr val="302C24"/>
                </a:solidFill>
                <a:latin typeface="Cambria"/>
                <a:cs typeface="Cambria"/>
              </a:rPr>
              <a:t>Train formal and informal advisors using real-world scenarios created by advisors.</a:t>
            </a:r>
          </a:p>
          <a:p>
            <a:pPr marL="742950" lvl="2" indent="-342900">
              <a:lnSpc>
                <a:spcPct val="110000"/>
              </a:lnSpc>
              <a:spcAft>
                <a:spcPts val="600"/>
              </a:spcAft>
              <a:buFont typeface="Arial"/>
              <a:buChar char="•"/>
            </a:pPr>
            <a:r>
              <a:rPr lang="en-US" sz="2400" dirty="0" smtClean="0">
                <a:solidFill>
                  <a:srgbClr val="302C24"/>
                </a:solidFill>
                <a:latin typeface="Cambria"/>
                <a:cs typeface="Cambria"/>
              </a:rPr>
              <a:t>Role play</a:t>
            </a:r>
          </a:p>
          <a:p>
            <a:pPr marL="742950" lvl="2" indent="-342900">
              <a:lnSpc>
                <a:spcPct val="110000"/>
              </a:lnSpc>
              <a:spcAft>
                <a:spcPts val="600"/>
              </a:spcAft>
              <a:buFont typeface="Arial"/>
              <a:buChar char="•"/>
            </a:pPr>
            <a:r>
              <a:rPr lang="en-US" sz="2400" dirty="0" smtClean="0">
                <a:solidFill>
                  <a:srgbClr val="302C24"/>
                </a:solidFill>
                <a:latin typeface="Cambria"/>
                <a:cs typeface="Cambria"/>
              </a:rPr>
              <a:t>Practice using new language of pathways</a:t>
            </a:r>
          </a:p>
          <a:p>
            <a:pPr marL="742950" lvl="2" indent="-342900">
              <a:lnSpc>
                <a:spcPct val="110000"/>
              </a:lnSpc>
              <a:spcAft>
                <a:spcPts val="600"/>
              </a:spcAft>
              <a:buFont typeface="Arial"/>
              <a:buChar char="•"/>
            </a:pPr>
            <a:r>
              <a:rPr lang="en-US" sz="2400" dirty="0" smtClean="0">
                <a:solidFill>
                  <a:srgbClr val="302C24"/>
                </a:solidFill>
                <a:latin typeface="Cambria"/>
                <a:cs typeface="Cambria"/>
              </a:rPr>
              <a:t>Feedback </a:t>
            </a:r>
          </a:p>
          <a:p>
            <a:pPr marL="742950" lvl="2" indent="-342900">
              <a:lnSpc>
                <a:spcPct val="110000"/>
              </a:lnSpc>
              <a:spcAft>
                <a:spcPts val="600"/>
              </a:spcAft>
              <a:buFont typeface="Arial"/>
              <a:buChar char="•"/>
            </a:pPr>
            <a:r>
              <a:rPr lang="en-US" sz="2400" dirty="0" smtClean="0">
                <a:solidFill>
                  <a:srgbClr val="302C24"/>
                </a:solidFill>
                <a:latin typeface="Cambria"/>
                <a:cs typeface="Cambria"/>
              </a:rPr>
              <a:t>Shadow</a:t>
            </a:r>
          </a:p>
        </p:txBody>
      </p:sp>
      <p:sp>
        <p:nvSpPr>
          <p:cNvPr id="2" name="Slide Number Placeholder 1"/>
          <p:cNvSpPr>
            <a:spLocks noGrp="1"/>
          </p:cNvSpPr>
          <p:nvPr>
            <p:ph type="sldNum" sz="quarter" idx="12"/>
          </p:nvPr>
        </p:nvSpPr>
        <p:spPr/>
        <p:txBody>
          <a:bodyPr/>
          <a:lstStyle/>
          <a:p>
            <a:fld id="{2E755760-801E-B94C-BD4D-729510EB6590}" type="slidenum">
              <a:rPr lang="en-US" smtClean="0"/>
              <a:pPr/>
              <a:t>38</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Train</a:t>
              </a:r>
              <a:endParaRPr lang="en-US" sz="1300" kern="1200" dirty="0">
                <a:latin typeface="Cambria"/>
                <a:cs typeface="Cambria"/>
              </a:endParaRPr>
            </a:p>
          </p:txBody>
        </p:sp>
      </p:grpSp>
    </p:spTree>
    <p:extLst>
      <p:ext uri="{BB962C8B-B14F-4D97-AF65-F5344CB8AC3E}">
        <p14:creationId xmlns:p14="http://schemas.microsoft.com/office/powerpoint/2010/main" val="54132038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Prepare and Train (Advising) Staff</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686800" cy="5029200"/>
          </a:xfrm>
        </p:spPr>
        <p:txBody>
          <a:bodyPr/>
          <a:lstStyle/>
          <a:p>
            <a:pPr marL="0" lvl="1" indent="0">
              <a:lnSpc>
                <a:spcPct val="110000"/>
              </a:lnSpc>
              <a:spcAft>
                <a:spcPts val="600"/>
              </a:spcAft>
              <a:buNone/>
            </a:pPr>
            <a:r>
              <a:rPr lang="en-US" b="1" dirty="0" smtClean="0">
                <a:solidFill>
                  <a:srgbClr val="302C24"/>
                </a:solidFill>
                <a:latin typeface="Cambria"/>
                <a:cs typeface="Cambria"/>
              </a:rPr>
              <a:t>Student Scenario</a:t>
            </a:r>
            <a:r>
              <a:rPr lang="en-US" dirty="0" smtClean="0">
                <a:solidFill>
                  <a:srgbClr val="302C24"/>
                </a:solidFill>
                <a:latin typeface="Cambria"/>
                <a:cs typeface="Cambria"/>
              </a:rPr>
              <a:t>: </a:t>
            </a:r>
            <a:r>
              <a:rPr lang="en-US" sz="2200" i="1" dirty="0" smtClean="0">
                <a:solidFill>
                  <a:srgbClr val="302C24"/>
                </a:solidFill>
                <a:latin typeface="Cambria"/>
                <a:cs typeface="Cambria"/>
              </a:rPr>
              <a:t>Martha </a:t>
            </a:r>
            <a:r>
              <a:rPr lang="en-US" sz="2200" i="1" dirty="0">
                <a:solidFill>
                  <a:srgbClr val="302C24"/>
                </a:solidFill>
                <a:latin typeface="Cambria"/>
                <a:cs typeface="Cambria"/>
              </a:rPr>
              <a:t>Garcia </a:t>
            </a:r>
          </a:p>
          <a:p>
            <a:pPr marL="342900" lvl="1" indent="-342900">
              <a:lnSpc>
                <a:spcPct val="110000"/>
              </a:lnSpc>
              <a:spcAft>
                <a:spcPts val="600"/>
              </a:spcAft>
            </a:pPr>
            <a:endParaRPr lang="en-US" sz="2200" i="1"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39</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Train</a:t>
              </a:r>
              <a:endParaRPr lang="en-US" sz="1300" kern="1200" dirty="0">
                <a:latin typeface="Cambria"/>
                <a:cs typeface="Cambria"/>
              </a:endParaRPr>
            </a:p>
          </p:txBody>
        </p:sp>
      </p:grpSp>
      <p:sp>
        <p:nvSpPr>
          <p:cNvPr id="4" name="Rectangle 3"/>
          <p:cNvSpPr/>
          <p:nvPr/>
        </p:nvSpPr>
        <p:spPr bwMode="auto">
          <a:xfrm>
            <a:off x="304800" y="1676400"/>
            <a:ext cx="8229600" cy="457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dirty="0">
                <a:solidFill>
                  <a:srgbClr val="302C24"/>
                </a:solidFill>
                <a:latin typeface="Cambria"/>
                <a:cs typeface="Cambria"/>
              </a:rPr>
              <a:t>Martha arrives at freshman orientation. She has prior college coursework from Midland College. She does not have a transcript with </a:t>
            </a:r>
            <a:r>
              <a:rPr lang="en-US" sz="2000" dirty="0" smtClean="0">
                <a:solidFill>
                  <a:srgbClr val="302C24"/>
                </a:solidFill>
                <a:latin typeface="Cambria"/>
                <a:cs typeface="Cambria"/>
              </a:rPr>
              <a:t>her </a:t>
            </a:r>
            <a:r>
              <a:rPr lang="en-US" sz="2000" dirty="0">
                <a:solidFill>
                  <a:srgbClr val="302C24"/>
                </a:solidFill>
                <a:latin typeface="Cambria"/>
                <a:cs typeface="Cambria"/>
              </a:rPr>
              <a:t>and says that her prior coursework wouldn’t transfer anyway. On a whim, she takes the placement test for reading, writing, and math, which equal: </a:t>
            </a:r>
          </a:p>
          <a:p>
            <a:pPr lvl="1"/>
            <a:r>
              <a:rPr lang="en-US" sz="2000" dirty="0">
                <a:solidFill>
                  <a:srgbClr val="302C24"/>
                </a:solidFill>
                <a:latin typeface="Cambria"/>
                <a:cs typeface="Cambria"/>
              </a:rPr>
              <a:t>Reading: 331, ABE of 3; Writing: 341 multiple-choice and 2 essay, ABE of 3; Math: 324, ABE of 2 </a:t>
            </a:r>
          </a:p>
          <a:p>
            <a:endParaRPr lang="en-US" sz="2000" dirty="0" smtClean="0">
              <a:solidFill>
                <a:srgbClr val="302C24"/>
              </a:solidFill>
              <a:latin typeface="Cambria"/>
              <a:cs typeface="Cambria"/>
            </a:endParaRPr>
          </a:p>
          <a:p>
            <a:r>
              <a:rPr lang="en-US" sz="2000" dirty="0" smtClean="0">
                <a:solidFill>
                  <a:srgbClr val="302C24"/>
                </a:solidFill>
                <a:latin typeface="Cambria"/>
                <a:cs typeface="Cambria"/>
              </a:rPr>
              <a:t>After </a:t>
            </a:r>
            <a:r>
              <a:rPr lang="en-US" sz="2000" dirty="0">
                <a:solidFill>
                  <a:srgbClr val="302C24"/>
                </a:solidFill>
                <a:latin typeface="Cambria"/>
                <a:cs typeface="Cambria"/>
              </a:rPr>
              <a:t>a few minutes of discussion, Martha is interested in becoming a </a:t>
            </a:r>
            <a:r>
              <a:rPr lang="en-US" sz="2000" dirty="0" smtClean="0">
                <a:solidFill>
                  <a:srgbClr val="302C24"/>
                </a:solidFill>
                <a:latin typeface="Cambria"/>
                <a:cs typeface="Cambria"/>
              </a:rPr>
              <a:t>journalist </a:t>
            </a:r>
            <a:r>
              <a:rPr lang="en-US" sz="2000" dirty="0">
                <a:solidFill>
                  <a:srgbClr val="302C24"/>
                </a:solidFill>
                <a:latin typeface="Cambria"/>
                <a:cs typeface="Cambria"/>
              </a:rPr>
              <a:t>and would like to study at Texas Tech University after finishing her degree with us. </a:t>
            </a:r>
            <a:endParaRPr lang="en-US" sz="2000" dirty="0" smtClean="0">
              <a:solidFill>
                <a:srgbClr val="302C24"/>
              </a:solidFill>
              <a:latin typeface="Cambria"/>
              <a:cs typeface="Cambria"/>
            </a:endParaRPr>
          </a:p>
          <a:p>
            <a:endParaRPr lang="en-US" sz="2000" dirty="0">
              <a:solidFill>
                <a:srgbClr val="302C24"/>
              </a:solidFill>
              <a:latin typeface="Cambria"/>
              <a:cs typeface="Cambria"/>
            </a:endParaRPr>
          </a:p>
          <a:p>
            <a:r>
              <a:rPr lang="en-US" sz="2000" dirty="0">
                <a:solidFill>
                  <a:srgbClr val="302C24"/>
                </a:solidFill>
                <a:latin typeface="Cambria"/>
                <a:cs typeface="Cambria"/>
              </a:rPr>
              <a:t>Using the Academic Advisor Decision Tree, how should we guide Martha toward the appropriate developmental and mathematics coursework – both serving her current and future academic needs? </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110" charset="0"/>
              <a:ea typeface="ヒラギノ角ゴ Pro W3" pitchFamily="-110" charset="-128"/>
              <a:cs typeface="ヒラギノ角ゴ Pro W3" pitchFamily="-110" charset="-128"/>
            </a:endParaRPr>
          </a:p>
        </p:txBody>
      </p:sp>
    </p:spTree>
    <p:extLst>
      <p:ext uri="{BB962C8B-B14F-4D97-AF65-F5344CB8AC3E}">
        <p14:creationId xmlns:p14="http://schemas.microsoft.com/office/powerpoint/2010/main" val="19777997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Goals</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229600" cy="5029200"/>
          </a:xfrm>
        </p:spPr>
        <p:txBody>
          <a:bodyPr/>
          <a:lstStyle/>
          <a:p>
            <a:pPr marL="0" indent="0">
              <a:buNone/>
            </a:pPr>
            <a:r>
              <a:rPr lang="en-US" sz="2400" b="1" dirty="0" smtClean="0">
                <a:solidFill>
                  <a:schemeClr val="tx1"/>
                </a:solidFill>
                <a:latin typeface="Cambria"/>
                <a:cs typeface="Cambria"/>
              </a:rPr>
              <a:t>NMP </a:t>
            </a:r>
            <a:r>
              <a:rPr lang="en-US" sz="2400" b="1" dirty="0">
                <a:solidFill>
                  <a:schemeClr val="tx1"/>
                </a:solidFill>
                <a:latin typeface="Cambria"/>
                <a:cs typeface="Cambria"/>
              </a:rPr>
              <a:t>Goal: </a:t>
            </a:r>
            <a:r>
              <a:rPr lang="en-US" sz="2400" dirty="0">
                <a:solidFill>
                  <a:prstClr val="black"/>
                </a:solidFill>
                <a:latin typeface="Cambria"/>
                <a:cs typeface="Cambria"/>
              </a:rPr>
              <a:t>Dramatically increase student success and completion in higher </a:t>
            </a:r>
            <a:r>
              <a:rPr lang="en-US" sz="2400" dirty="0" smtClean="0">
                <a:solidFill>
                  <a:prstClr val="black"/>
                </a:solidFill>
                <a:latin typeface="Cambria"/>
                <a:cs typeface="Cambria"/>
              </a:rPr>
              <a:t>education. All students </a:t>
            </a:r>
            <a:r>
              <a:rPr lang="en-US" sz="2400" dirty="0" smtClean="0">
                <a:solidFill>
                  <a:srgbClr val="302C24"/>
                </a:solidFill>
                <a:latin typeface="Cambria"/>
                <a:cs typeface="Cambria"/>
              </a:rPr>
              <a:t>learn </a:t>
            </a:r>
            <a:r>
              <a:rPr lang="en-US" sz="2400" dirty="0">
                <a:solidFill>
                  <a:srgbClr val="302C24"/>
                </a:solidFill>
                <a:latin typeface="Cambria"/>
                <a:cs typeface="Cambria"/>
              </a:rPr>
              <a:t>mathematics content that is meaningful to their academic and career goals and helps them develop as independent learners and critical thinkers</a:t>
            </a:r>
            <a:r>
              <a:rPr lang="en-US" sz="2400" dirty="0" smtClean="0">
                <a:solidFill>
                  <a:srgbClr val="302C24"/>
                </a:solidFill>
                <a:latin typeface="Cambria"/>
                <a:cs typeface="Cambria"/>
              </a:rPr>
              <a:t>.</a:t>
            </a:r>
            <a:r>
              <a:rPr lang="en-US" sz="2400" dirty="0" smtClean="0">
                <a:solidFill>
                  <a:prstClr val="black"/>
                </a:solidFill>
                <a:latin typeface="Cambria"/>
                <a:cs typeface="Cambria"/>
              </a:rPr>
              <a:t> </a:t>
            </a:r>
            <a:endParaRPr lang="en-US" sz="2400" dirty="0">
              <a:solidFill>
                <a:prstClr val="black"/>
              </a:solidFill>
              <a:latin typeface="Cambria"/>
              <a:cs typeface="Cambria"/>
            </a:endParaRPr>
          </a:p>
          <a:p>
            <a:endParaRPr lang="en-US" sz="2400" dirty="0">
              <a:solidFill>
                <a:prstClr val="black"/>
              </a:solidFill>
              <a:latin typeface="Cambria"/>
              <a:cs typeface="Cambria"/>
            </a:endParaRPr>
          </a:p>
          <a:p>
            <a:pPr marL="0" indent="0">
              <a:buNone/>
            </a:pPr>
            <a:r>
              <a:rPr lang="en-US" sz="2400" b="1" dirty="0">
                <a:solidFill>
                  <a:srgbClr val="302C24"/>
                </a:solidFill>
                <a:latin typeface="Cambria"/>
                <a:cs typeface="Cambria"/>
              </a:rPr>
              <a:t>Objective:</a:t>
            </a:r>
            <a:r>
              <a:rPr lang="en-US" sz="2400" dirty="0">
                <a:solidFill>
                  <a:srgbClr val="302C24"/>
                </a:solidFill>
                <a:latin typeface="Cambria"/>
                <a:cs typeface="Cambria"/>
              </a:rPr>
              <a:t> </a:t>
            </a:r>
            <a:r>
              <a:rPr lang="en-US" sz="2400" dirty="0">
                <a:solidFill>
                  <a:prstClr val="black"/>
                </a:solidFill>
                <a:latin typeface="Cambria"/>
                <a:cs typeface="Cambria"/>
              </a:rPr>
              <a:t>Establish mathematics pathways as the normative practice for </a:t>
            </a:r>
            <a:r>
              <a:rPr lang="en-US" sz="2400" u="sng" dirty="0" smtClean="0">
                <a:solidFill>
                  <a:prstClr val="black"/>
                </a:solidFill>
                <a:latin typeface="Cambria"/>
                <a:cs typeface="Cambria"/>
              </a:rPr>
              <a:t>all students</a:t>
            </a:r>
            <a:r>
              <a:rPr lang="en-US" sz="2400" dirty="0" smtClean="0">
                <a:solidFill>
                  <a:prstClr val="black"/>
                </a:solidFill>
                <a:latin typeface="Cambria"/>
                <a:cs typeface="Cambria"/>
              </a:rPr>
              <a:t> to complete a college-level mathematics course within one year of postsecondary education.</a:t>
            </a:r>
            <a:endParaRPr lang="en-US" sz="2400" dirty="0">
              <a:solidFill>
                <a:prstClr val="black"/>
              </a:solidFill>
              <a:latin typeface="Cambria"/>
              <a:cs typeface="Cambria"/>
            </a:endParaRPr>
          </a:p>
          <a:p>
            <a:pPr marL="0" indent="0">
              <a:lnSpc>
                <a:spcPct val="110000"/>
              </a:lnSpc>
              <a:spcAft>
                <a:spcPts val="600"/>
              </a:spcAft>
              <a:buNone/>
            </a:pPr>
            <a:endParaRPr lang="en-US" sz="2400" dirty="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4</a:t>
            </a:fld>
            <a:endParaRPr lang="en-US"/>
          </a:p>
        </p:txBody>
      </p:sp>
    </p:spTree>
    <p:extLst>
      <p:ext uri="{BB962C8B-B14F-4D97-AF65-F5344CB8AC3E}">
        <p14:creationId xmlns:p14="http://schemas.microsoft.com/office/powerpoint/2010/main" val="103958869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Prepare and Train (Advising) Staff</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229600" cy="5029200"/>
          </a:xfrm>
        </p:spPr>
        <p:txBody>
          <a:bodyPr/>
          <a:lstStyle/>
          <a:p>
            <a:pPr marL="342900" lvl="1" indent="-342900">
              <a:lnSpc>
                <a:spcPct val="110000"/>
              </a:lnSpc>
              <a:spcAft>
                <a:spcPts val="600"/>
              </a:spcAft>
            </a:pPr>
            <a:r>
              <a:rPr lang="en-US" dirty="0" smtClean="0">
                <a:solidFill>
                  <a:srgbClr val="302C24"/>
                </a:solidFill>
                <a:latin typeface="Cambria"/>
                <a:cs typeface="Cambria"/>
              </a:rPr>
              <a:t>Provide </a:t>
            </a:r>
            <a:r>
              <a:rPr lang="en-US" dirty="0">
                <a:solidFill>
                  <a:srgbClr val="302C24"/>
                </a:solidFill>
                <a:latin typeface="Cambria"/>
                <a:cs typeface="Cambria"/>
              </a:rPr>
              <a:t>information about math pathways during </a:t>
            </a:r>
            <a:r>
              <a:rPr lang="en-US" dirty="0" smtClean="0">
                <a:solidFill>
                  <a:srgbClr val="302C24"/>
                </a:solidFill>
                <a:latin typeface="Cambria"/>
                <a:cs typeface="Cambria"/>
              </a:rPr>
              <a:t>advisor orientation</a:t>
            </a:r>
            <a:r>
              <a:rPr lang="en-US" dirty="0">
                <a:solidFill>
                  <a:srgbClr val="302C24"/>
                </a:solidFill>
                <a:latin typeface="Cambria"/>
                <a:cs typeface="Cambria"/>
              </a:rPr>
              <a:t>, weekly information sessions, bi-weekly </a:t>
            </a:r>
            <a:r>
              <a:rPr lang="en-US" dirty="0" smtClean="0">
                <a:solidFill>
                  <a:srgbClr val="302C24"/>
                </a:solidFill>
                <a:latin typeface="Cambria"/>
                <a:cs typeface="Cambria"/>
              </a:rPr>
              <a:t>advising, </a:t>
            </a:r>
            <a:r>
              <a:rPr lang="en-US" dirty="0">
                <a:solidFill>
                  <a:srgbClr val="302C24"/>
                </a:solidFill>
                <a:latin typeface="Cambria"/>
                <a:cs typeface="Cambria"/>
              </a:rPr>
              <a:t>and monthly check-in </a:t>
            </a:r>
            <a:r>
              <a:rPr lang="en-US" dirty="0" smtClean="0">
                <a:solidFill>
                  <a:srgbClr val="302C24"/>
                </a:solidFill>
                <a:latin typeface="Cambria"/>
                <a:cs typeface="Cambria"/>
              </a:rPr>
              <a:t>meetings.</a:t>
            </a:r>
            <a:endParaRPr lang="en-US" dirty="0">
              <a:solidFill>
                <a:srgbClr val="302C24"/>
              </a:solidFill>
              <a:latin typeface="Cambria"/>
              <a:cs typeface="Cambria"/>
            </a:endParaRPr>
          </a:p>
          <a:p>
            <a:pPr marL="342900" lvl="1" indent="-342900">
              <a:lnSpc>
                <a:spcPct val="110000"/>
              </a:lnSpc>
              <a:spcAft>
                <a:spcPts val="600"/>
              </a:spcAft>
            </a:pPr>
            <a:r>
              <a:rPr lang="en-US" dirty="0" smtClean="0">
                <a:solidFill>
                  <a:srgbClr val="302C24"/>
                </a:solidFill>
                <a:latin typeface="Cambria"/>
                <a:cs typeface="Cambria"/>
              </a:rPr>
              <a:t>Require a math pathways professional development session for faculty, deans, and department chairs.</a:t>
            </a:r>
          </a:p>
          <a:p>
            <a:pPr marL="342900" lvl="1" indent="-342900">
              <a:lnSpc>
                <a:spcPct val="110000"/>
              </a:lnSpc>
              <a:spcAft>
                <a:spcPts val="600"/>
              </a:spcAft>
            </a:pPr>
            <a:r>
              <a:rPr lang="en-US" dirty="0" smtClean="0">
                <a:solidFill>
                  <a:srgbClr val="302C24"/>
                </a:solidFill>
                <a:latin typeface="Cambria"/>
                <a:cs typeface="Cambria"/>
              </a:rPr>
              <a:t>Collaborate with academic support programs and meet regularly to provide information on math pathways advising efforts. </a:t>
            </a:r>
          </a:p>
          <a:p>
            <a:pPr>
              <a:lnSpc>
                <a:spcPct val="110000"/>
              </a:lnSpc>
              <a:spcAft>
                <a:spcPts val="600"/>
              </a:spcAft>
            </a:pPr>
            <a:endParaRPr lang="en-US" sz="2400" dirty="0" smtClean="0">
              <a:solidFill>
                <a:srgbClr val="302C24"/>
              </a:solidFill>
              <a:latin typeface="Cambria"/>
              <a:cs typeface="Cambria"/>
            </a:endParaRP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40</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Train</a:t>
              </a:r>
              <a:endParaRPr lang="en-US" sz="1300" kern="1200" dirty="0">
                <a:latin typeface="Cambria"/>
                <a:cs typeface="Cambria"/>
              </a:endParaRPr>
            </a:p>
          </p:txBody>
        </p:sp>
      </p:grpSp>
    </p:spTree>
    <p:extLst>
      <p:ext uri="{BB962C8B-B14F-4D97-AF65-F5344CB8AC3E}">
        <p14:creationId xmlns:p14="http://schemas.microsoft.com/office/powerpoint/2010/main" val="30477367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Planning Process for Advising</a:t>
            </a:r>
            <a:endParaRPr lang="en-US" sz="3000" b="1" dirty="0">
              <a:solidFill>
                <a:srgbClr val="005F86"/>
              </a:solidFill>
              <a:latin typeface="Century Gothic"/>
              <a:cs typeface="Century Gothic"/>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41</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877718"/>
              </p:ext>
            </p:extLst>
          </p:nvPr>
        </p:nvGraphicFramePr>
        <p:xfrm>
          <a:off x="304800" y="11430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601553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Advise and Enroll Students</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229600" cy="5029200"/>
          </a:xfrm>
        </p:spPr>
        <p:txBody>
          <a:bodyPr/>
          <a:lstStyle/>
          <a:p>
            <a:pPr marL="342900" lvl="1" indent="-342900">
              <a:lnSpc>
                <a:spcPct val="110000"/>
              </a:lnSpc>
              <a:spcAft>
                <a:spcPts val="600"/>
              </a:spcAft>
            </a:pPr>
            <a:r>
              <a:rPr lang="en-US" dirty="0" smtClean="0">
                <a:solidFill>
                  <a:srgbClr val="302C24"/>
                </a:solidFill>
                <a:latin typeface="Cambria"/>
                <a:cs typeface="Cambria"/>
              </a:rPr>
              <a:t>Provide brief student–parent</a:t>
            </a:r>
            <a:r>
              <a:rPr lang="en-US" dirty="0">
                <a:solidFill>
                  <a:srgbClr val="302C24"/>
                </a:solidFill>
                <a:latin typeface="Cambria"/>
                <a:cs typeface="Cambria"/>
              </a:rPr>
              <a:t>–</a:t>
            </a:r>
            <a:r>
              <a:rPr lang="en-US" dirty="0" smtClean="0">
                <a:solidFill>
                  <a:srgbClr val="302C24"/>
                </a:solidFill>
                <a:latin typeface="Cambria"/>
                <a:cs typeface="Cambria"/>
              </a:rPr>
              <a:t>faculty engagement session at student orientation about math pathways.</a:t>
            </a:r>
          </a:p>
          <a:p>
            <a:pPr marL="342900" lvl="1" indent="-342900">
              <a:lnSpc>
                <a:spcPct val="110000"/>
              </a:lnSpc>
              <a:spcAft>
                <a:spcPts val="600"/>
              </a:spcAft>
            </a:pPr>
            <a:r>
              <a:rPr lang="en-US" dirty="0" smtClean="0">
                <a:solidFill>
                  <a:srgbClr val="302C24"/>
                </a:solidFill>
                <a:latin typeface="Cambria"/>
                <a:cs typeface="Cambria"/>
              </a:rPr>
              <a:t>Provide information about math pathways during individual advising sessions.</a:t>
            </a:r>
          </a:p>
          <a:p>
            <a:pPr marL="342900" lvl="1" indent="-342900">
              <a:lnSpc>
                <a:spcPct val="110000"/>
              </a:lnSpc>
              <a:spcAft>
                <a:spcPts val="600"/>
              </a:spcAft>
            </a:pPr>
            <a:r>
              <a:rPr lang="en-US" sz="2400" dirty="0" smtClean="0">
                <a:solidFill>
                  <a:srgbClr val="302C24"/>
                </a:solidFill>
                <a:latin typeface="Cambria"/>
                <a:cs typeface="Cambria"/>
              </a:rPr>
              <a:t>Conduct group advising sessions to register students for math pathways courses </a:t>
            </a:r>
            <a:r>
              <a:rPr lang="en-US" sz="2400" i="1" dirty="0" smtClean="0">
                <a:solidFill>
                  <a:srgbClr val="302C24"/>
                </a:solidFill>
                <a:latin typeface="Cambria"/>
                <a:cs typeface="Cambria"/>
              </a:rPr>
              <a:t>by program.</a:t>
            </a:r>
            <a:endParaRPr lang="en-US" sz="2400" dirty="0" smtClean="0">
              <a:solidFill>
                <a:srgbClr val="302C24"/>
              </a:solidFill>
              <a:latin typeface="Cambria"/>
              <a:cs typeface="Cambria"/>
            </a:endParaRPr>
          </a:p>
          <a:p>
            <a:pPr marL="342900" lvl="1" indent="-342900">
              <a:lnSpc>
                <a:spcPct val="110000"/>
              </a:lnSpc>
              <a:spcAft>
                <a:spcPts val="600"/>
              </a:spcAft>
            </a:pPr>
            <a:r>
              <a:rPr lang="en-US" dirty="0" smtClean="0">
                <a:solidFill>
                  <a:srgbClr val="302C24"/>
                </a:solidFill>
                <a:latin typeface="Cambria"/>
                <a:cs typeface="Cambria"/>
              </a:rPr>
              <a:t>Embed math pathways information in online advising resources and registration processes.</a:t>
            </a:r>
          </a:p>
          <a:p>
            <a:pPr marL="342900" lvl="1" indent="-342900">
              <a:lnSpc>
                <a:spcPct val="110000"/>
              </a:lnSpc>
              <a:spcAft>
                <a:spcPts val="600"/>
              </a:spcAft>
            </a:pPr>
            <a:r>
              <a:rPr lang="en-US" dirty="0" smtClean="0">
                <a:solidFill>
                  <a:srgbClr val="302C24"/>
                </a:solidFill>
                <a:latin typeface="Cambria"/>
                <a:cs typeface="Cambria"/>
              </a:rPr>
              <a:t>Provide explicit support for students to enroll in second semester of math.</a:t>
            </a:r>
            <a:endParaRPr lang="en-US" sz="2400" dirty="0" smtClean="0">
              <a:solidFill>
                <a:srgbClr val="302C24"/>
              </a:solidFill>
              <a:latin typeface="Cambria"/>
              <a:cs typeface="Cambria"/>
            </a:endParaRP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42</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Advise</a:t>
              </a:r>
              <a:endParaRPr lang="en-US" sz="1300" kern="1200" dirty="0">
                <a:latin typeface="Cambria"/>
                <a:cs typeface="Cambria"/>
              </a:endParaRPr>
            </a:p>
          </p:txBody>
        </p:sp>
      </p:grpSp>
    </p:spTree>
    <p:extLst>
      <p:ext uri="{BB962C8B-B14F-4D97-AF65-F5344CB8AC3E}">
        <p14:creationId xmlns:p14="http://schemas.microsoft.com/office/powerpoint/2010/main" val="338445052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Planning Process for Advising</a:t>
            </a:r>
            <a:endParaRPr lang="en-US" sz="3000" b="1" dirty="0">
              <a:solidFill>
                <a:srgbClr val="005F86"/>
              </a:solidFill>
              <a:latin typeface="Century Gothic"/>
              <a:cs typeface="Century Gothic"/>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43</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01734299"/>
              </p:ext>
            </p:extLst>
          </p:nvPr>
        </p:nvGraphicFramePr>
        <p:xfrm>
          <a:off x="304800" y="11430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542974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52400"/>
            <a:ext cx="8686800" cy="533400"/>
          </a:xfrm>
        </p:spPr>
        <p:txBody>
          <a:bodyPr/>
          <a:lstStyle/>
          <a:p>
            <a:r>
              <a:rPr lang="en-US" sz="3200" b="1" dirty="0" smtClean="0">
                <a:solidFill>
                  <a:srgbClr val="005F86"/>
                </a:solidFill>
                <a:latin typeface="Century Gothic"/>
                <a:cs typeface="Century Gothic"/>
              </a:rPr>
              <a:t>      Evaluate Progress and Use Data for     </a:t>
            </a:r>
            <a:br>
              <a:rPr lang="en-US" sz="3200" b="1" dirty="0" smtClean="0">
                <a:solidFill>
                  <a:srgbClr val="005F86"/>
                </a:solidFill>
                <a:latin typeface="Century Gothic"/>
                <a:cs typeface="Century Gothic"/>
              </a:rPr>
            </a:br>
            <a:r>
              <a:rPr lang="en-US" sz="3200" b="1" dirty="0">
                <a:solidFill>
                  <a:srgbClr val="005F86"/>
                </a:solidFill>
                <a:latin typeface="Century Gothic"/>
                <a:cs typeface="Century Gothic"/>
              </a:rPr>
              <a:t> </a:t>
            </a:r>
            <a:r>
              <a:rPr lang="en-US" sz="3200" b="1" dirty="0" smtClean="0">
                <a:solidFill>
                  <a:srgbClr val="005F86"/>
                </a:solidFill>
                <a:latin typeface="Century Gothic"/>
                <a:cs typeface="Century Gothic"/>
              </a:rPr>
              <a:t>     Continuous Improvement</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229600" cy="5029200"/>
          </a:xfrm>
        </p:spPr>
        <p:txBody>
          <a:bodyPr/>
          <a:lstStyle/>
          <a:p>
            <a:pPr marL="342900" lvl="1" indent="-342900">
              <a:lnSpc>
                <a:spcPct val="110000"/>
              </a:lnSpc>
              <a:spcAft>
                <a:spcPts val="600"/>
              </a:spcAft>
            </a:pPr>
            <a:r>
              <a:rPr lang="en-US" dirty="0" smtClean="0">
                <a:solidFill>
                  <a:srgbClr val="302C24"/>
                </a:solidFill>
                <a:latin typeface="Cambria"/>
                <a:cs typeface="Cambria"/>
              </a:rPr>
              <a:t>Use advising, enrollment, and pathway completion data to assess progress toward your goals.</a:t>
            </a:r>
          </a:p>
          <a:p>
            <a:pPr marL="742950" lvl="2" indent="-342900">
              <a:lnSpc>
                <a:spcPct val="110000"/>
              </a:lnSpc>
              <a:spcAft>
                <a:spcPts val="600"/>
              </a:spcAft>
              <a:buFont typeface="Arial"/>
              <a:buChar char="•"/>
            </a:pPr>
            <a:r>
              <a:rPr lang="en-US" sz="2400" dirty="0" smtClean="0">
                <a:solidFill>
                  <a:srgbClr val="302C24"/>
                </a:solidFill>
                <a:latin typeface="Cambria"/>
                <a:cs typeface="Cambria"/>
              </a:rPr>
              <a:t>Marketing and communication</a:t>
            </a:r>
          </a:p>
          <a:p>
            <a:pPr marL="742950" lvl="2" indent="-342900">
              <a:lnSpc>
                <a:spcPct val="110000"/>
              </a:lnSpc>
              <a:spcAft>
                <a:spcPts val="600"/>
              </a:spcAft>
              <a:buFont typeface="Arial"/>
              <a:buChar char="•"/>
            </a:pPr>
            <a:r>
              <a:rPr lang="en-US" sz="2400" dirty="0" smtClean="0">
                <a:solidFill>
                  <a:srgbClr val="302C24"/>
                </a:solidFill>
                <a:latin typeface="Cambria"/>
                <a:cs typeface="Cambria"/>
              </a:rPr>
              <a:t>Advising accuracy (first course, pathway completion)</a:t>
            </a:r>
          </a:p>
          <a:p>
            <a:pPr marL="742950" lvl="2" indent="-342900">
              <a:lnSpc>
                <a:spcPct val="110000"/>
              </a:lnSpc>
              <a:spcAft>
                <a:spcPts val="600"/>
              </a:spcAft>
              <a:buFont typeface="Arial"/>
              <a:buChar char="•"/>
            </a:pPr>
            <a:r>
              <a:rPr lang="en-US" sz="2400" dirty="0" smtClean="0">
                <a:solidFill>
                  <a:srgbClr val="302C24"/>
                </a:solidFill>
                <a:latin typeface="Cambria"/>
                <a:cs typeface="Cambria"/>
              </a:rPr>
              <a:t>Scale</a:t>
            </a:r>
          </a:p>
          <a:p>
            <a:pPr marL="742950" lvl="2" indent="-342900">
              <a:lnSpc>
                <a:spcPct val="110000"/>
              </a:lnSpc>
              <a:spcAft>
                <a:spcPts val="600"/>
              </a:spcAft>
              <a:buFont typeface="Arial"/>
              <a:buChar char="•"/>
            </a:pPr>
            <a:r>
              <a:rPr lang="en-US" sz="2400" dirty="0" smtClean="0">
                <a:solidFill>
                  <a:srgbClr val="302C24"/>
                </a:solidFill>
                <a:latin typeface="Cambria"/>
                <a:cs typeface="Cambria"/>
              </a:rPr>
              <a:t>Student performance</a:t>
            </a:r>
          </a:p>
          <a:p>
            <a:pPr marL="342900" lvl="1" indent="-342900">
              <a:lnSpc>
                <a:spcPct val="110000"/>
              </a:lnSpc>
              <a:spcAft>
                <a:spcPts val="600"/>
              </a:spcAft>
            </a:pPr>
            <a:r>
              <a:rPr lang="en-US" dirty="0" smtClean="0">
                <a:solidFill>
                  <a:srgbClr val="302C24"/>
                </a:solidFill>
                <a:latin typeface="Cambria"/>
                <a:cs typeface="Cambria"/>
              </a:rPr>
              <a:t>Assess advising successes and challenges to achieve your goals.</a:t>
            </a:r>
          </a:p>
          <a:p>
            <a:pPr marL="342900" lvl="1" indent="-342900">
              <a:lnSpc>
                <a:spcPct val="110000"/>
              </a:lnSpc>
              <a:spcAft>
                <a:spcPts val="600"/>
              </a:spcAft>
            </a:pPr>
            <a:r>
              <a:rPr lang="en-US" dirty="0" smtClean="0">
                <a:solidFill>
                  <a:srgbClr val="302C24"/>
                </a:solidFill>
                <a:latin typeface="Cambria"/>
                <a:cs typeface="Cambria"/>
              </a:rPr>
              <a:t>Continue to engage advisors, provide ongoing training, and revise tools as necessary.</a:t>
            </a:r>
          </a:p>
          <a:p>
            <a:pPr marL="0" indent="0">
              <a:lnSpc>
                <a:spcPct val="110000"/>
              </a:lnSpc>
              <a:spcAft>
                <a:spcPts val="600"/>
              </a:spcAft>
              <a:buNone/>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44</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dirty="0" smtClean="0">
                  <a:latin typeface="Cambria"/>
                  <a:cs typeface="Cambria"/>
                </a:rPr>
                <a:t>Improve</a:t>
              </a:r>
              <a:endParaRPr lang="en-US" sz="1300" kern="1200" dirty="0">
                <a:latin typeface="Cambria"/>
                <a:cs typeface="Cambria"/>
              </a:endParaRPr>
            </a:p>
          </p:txBody>
        </p:sp>
      </p:grpSp>
    </p:spTree>
    <p:extLst>
      <p:ext uri="{BB962C8B-B14F-4D97-AF65-F5344CB8AC3E}">
        <p14:creationId xmlns:p14="http://schemas.microsoft.com/office/powerpoint/2010/main" val="13506323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Planning Process for Advising</a:t>
            </a:r>
            <a:endParaRPr lang="en-US" sz="3000" b="1" dirty="0">
              <a:solidFill>
                <a:srgbClr val="005F86"/>
              </a:solidFill>
              <a:latin typeface="Century Gothic"/>
              <a:cs typeface="Century Gothic"/>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45</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4622791"/>
              </p:ext>
            </p:extLst>
          </p:nvPr>
        </p:nvGraphicFramePr>
        <p:xfrm>
          <a:off x="304800" y="11430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230928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5F86"/>
                </a:solidFill>
                <a:latin typeface="Century Gothic"/>
                <a:cs typeface="Century Gothic"/>
              </a:rPr>
              <a:t>Contact Information</a:t>
            </a:r>
            <a:endParaRPr lang="en-US" sz="3200" b="1" dirty="0">
              <a:solidFill>
                <a:srgbClr val="005F86"/>
              </a:solidFill>
              <a:latin typeface="Century Gothic"/>
              <a:cs typeface="Century Gothic"/>
            </a:endParaRPr>
          </a:p>
        </p:txBody>
      </p:sp>
      <p:sp>
        <p:nvSpPr>
          <p:cNvPr id="3" name="Content Placeholder 2"/>
          <p:cNvSpPr>
            <a:spLocks noGrp="1"/>
          </p:cNvSpPr>
          <p:nvPr>
            <p:ph idx="1"/>
          </p:nvPr>
        </p:nvSpPr>
        <p:spPr>
          <a:xfrm>
            <a:off x="304800" y="1066800"/>
            <a:ext cx="8229600" cy="4800600"/>
          </a:xfrm>
        </p:spPr>
        <p:txBody>
          <a:bodyPr/>
          <a:lstStyle/>
          <a:p>
            <a:pPr>
              <a:spcAft>
                <a:spcPts val="1200"/>
              </a:spcAft>
            </a:pPr>
            <a:r>
              <a:rPr lang="en-US" sz="2400" dirty="0" smtClean="0">
                <a:solidFill>
                  <a:srgbClr val="302C24"/>
                </a:solidFill>
                <a:latin typeface="Cambria Math"/>
                <a:cs typeface="Cambria Math"/>
              </a:rPr>
              <a:t>General information about the Dana Center:  </a:t>
            </a:r>
            <a:r>
              <a:rPr lang="en-US" sz="2400" b="1" dirty="0">
                <a:solidFill>
                  <a:srgbClr val="005F86"/>
                </a:solidFill>
                <a:latin typeface="Cambria Math"/>
                <a:cs typeface="Cambria Math"/>
              </a:rPr>
              <a:t>www.utdanacenter.org</a:t>
            </a:r>
          </a:p>
          <a:p>
            <a:pPr>
              <a:spcAft>
                <a:spcPts val="0"/>
              </a:spcAft>
            </a:pPr>
            <a:r>
              <a:rPr lang="en-US" sz="2400" dirty="0" smtClean="0">
                <a:solidFill>
                  <a:srgbClr val="302C24"/>
                </a:solidFill>
                <a:latin typeface="Cambria Math"/>
                <a:cs typeface="Cambria Math"/>
              </a:rPr>
              <a:t>Higher </a:t>
            </a:r>
            <a:r>
              <a:rPr lang="en-US" sz="2400" dirty="0">
                <a:solidFill>
                  <a:srgbClr val="302C24"/>
                </a:solidFill>
                <a:latin typeface="Cambria Math"/>
                <a:cs typeface="Cambria Math"/>
              </a:rPr>
              <a:t>Education work:  </a:t>
            </a:r>
          </a:p>
          <a:p>
            <a:pPr marL="0" indent="0">
              <a:spcAft>
                <a:spcPts val="1200"/>
              </a:spcAft>
              <a:buNone/>
            </a:pPr>
            <a:r>
              <a:rPr lang="en-US" sz="2400" b="1" dirty="0">
                <a:solidFill>
                  <a:srgbClr val="302C24"/>
                </a:solidFill>
                <a:latin typeface="Cambria Math"/>
                <a:cs typeface="Cambria Math"/>
              </a:rPr>
              <a:t> </a:t>
            </a:r>
            <a:r>
              <a:rPr lang="en-US" sz="2400" b="1" dirty="0" smtClean="0">
                <a:solidFill>
                  <a:srgbClr val="302C24"/>
                </a:solidFill>
                <a:latin typeface="Cambria Math"/>
                <a:cs typeface="Cambria Math"/>
              </a:rPr>
              <a:t>   </a:t>
            </a:r>
            <a:r>
              <a:rPr lang="en-US" sz="2400" b="1" dirty="0" smtClean="0">
                <a:solidFill>
                  <a:srgbClr val="005F86"/>
                </a:solidFill>
                <a:latin typeface="Cambria Math"/>
                <a:cs typeface="Cambria Math"/>
              </a:rPr>
              <a:t>www.utdanacenter.org</a:t>
            </a:r>
            <a:r>
              <a:rPr lang="en-US" sz="2400" b="1" dirty="0">
                <a:solidFill>
                  <a:srgbClr val="005F86"/>
                </a:solidFill>
                <a:latin typeface="Cambria Math"/>
                <a:cs typeface="Cambria Math"/>
              </a:rPr>
              <a:t>/higher-education/</a:t>
            </a:r>
            <a:r>
              <a:rPr lang="en-US" sz="2400" b="1" dirty="0">
                <a:solidFill>
                  <a:srgbClr val="1D5A6A"/>
                </a:solidFill>
                <a:latin typeface="Cambria Math"/>
                <a:cs typeface="Cambria Math"/>
              </a:rPr>
              <a:t> </a:t>
            </a:r>
          </a:p>
          <a:p>
            <a:pPr>
              <a:spcAft>
                <a:spcPts val="1200"/>
              </a:spcAft>
            </a:pPr>
            <a:r>
              <a:rPr lang="en-US" sz="2400" dirty="0" smtClean="0">
                <a:solidFill>
                  <a:srgbClr val="302C24"/>
                </a:solidFill>
                <a:latin typeface="Cambria Math"/>
                <a:cs typeface="Cambria Math"/>
              </a:rPr>
              <a:t>To receive monthly updates about the NMP, contact us at:  </a:t>
            </a:r>
            <a:r>
              <a:rPr lang="en-US" sz="2400" b="1" dirty="0" smtClean="0">
                <a:solidFill>
                  <a:srgbClr val="005F86"/>
                </a:solidFill>
                <a:latin typeface="Cambria Math"/>
                <a:cs typeface="Cambria Math"/>
              </a:rPr>
              <a:t>mathways</a:t>
            </a:r>
            <a:r>
              <a:rPr lang="en-US" sz="2400" b="1" dirty="0">
                <a:solidFill>
                  <a:srgbClr val="005F86"/>
                </a:solidFill>
                <a:latin typeface="Cambria Math"/>
                <a:cs typeface="Cambria Math"/>
              </a:rPr>
              <a:t>@austin.utexas.edu </a:t>
            </a:r>
          </a:p>
        </p:txBody>
      </p:sp>
      <p:sp>
        <p:nvSpPr>
          <p:cNvPr id="6" name="Slide Number Placeholder 5"/>
          <p:cNvSpPr>
            <a:spLocks noGrp="1"/>
          </p:cNvSpPr>
          <p:nvPr>
            <p:ph type="sldNum" sz="quarter" idx="12"/>
          </p:nvPr>
        </p:nvSpPr>
        <p:spPr/>
        <p:txBody>
          <a:bodyPr/>
          <a:lstStyle/>
          <a:p>
            <a:fld id="{2E755760-801E-B94C-BD4D-729510EB6590}" type="slidenum">
              <a:rPr lang="en-US" smtClean="0"/>
              <a:pPr/>
              <a:t>46</a:t>
            </a:fld>
            <a:endParaRPr lang="en-US" dirty="0"/>
          </a:p>
        </p:txBody>
      </p:sp>
    </p:spTree>
    <p:extLst>
      <p:ext uri="{BB962C8B-B14F-4D97-AF65-F5344CB8AC3E}">
        <p14:creationId xmlns:p14="http://schemas.microsoft.com/office/powerpoint/2010/main" val="80579157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5F86"/>
                </a:solidFill>
                <a:latin typeface="Century Gothic"/>
                <a:cs typeface="Century Gothic"/>
              </a:rPr>
              <a:t>About the Dana Cente</a:t>
            </a:r>
            <a:r>
              <a:rPr lang="en-US" sz="3200" b="1" dirty="0" smtClean="0">
                <a:solidFill>
                  <a:srgbClr val="1D5A6A"/>
                </a:solidFill>
                <a:latin typeface="Century Gothic"/>
                <a:cs typeface="Century Gothic"/>
              </a:rPr>
              <a:t>r</a:t>
            </a:r>
            <a:endParaRPr lang="en-US" sz="3200" b="1" dirty="0">
              <a:solidFill>
                <a:srgbClr val="1D5A6A"/>
              </a:solidFill>
              <a:latin typeface="Century Gothic"/>
              <a:cs typeface="Century Gothic"/>
            </a:endParaRPr>
          </a:p>
        </p:txBody>
      </p:sp>
      <p:sp>
        <p:nvSpPr>
          <p:cNvPr id="3" name="Slide Number Placeholder 2"/>
          <p:cNvSpPr>
            <a:spLocks noGrp="1"/>
          </p:cNvSpPr>
          <p:nvPr>
            <p:ph type="sldNum" sz="quarter" idx="12"/>
          </p:nvPr>
        </p:nvSpPr>
        <p:spPr/>
        <p:txBody>
          <a:bodyPr/>
          <a:lstStyle/>
          <a:p>
            <a:fld id="{2E755760-801E-B94C-BD4D-729510EB6590}" type="slidenum">
              <a:rPr lang="en-US" smtClean="0"/>
              <a:pPr/>
              <a:t>47</a:t>
            </a:fld>
            <a:endParaRPr lang="en-US"/>
          </a:p>
        </p:txBody>
      </p:sp>
      <p:pic>
        <p:nvPicPr>
          <p:cNvPr id="5" name="Picture 4" descr="DC-seal-with-wordmark-and-URL.jpg"/>
          <p:cNvPicPr>
            <a:picLocks noChangeAspect="1"/>
          </p:cNvPicPr>
          <p:nvPr/>
        </p:nvPicPr>
        <p:blipFill rotWithShape="1">
          <a:blip r:embed="rId2">
            <a:extLst>
              <a:ext uri="{28A0092B-C50C-407E-A947-70E740481C1C}">
                <a14:useLocalDpi xmlns:a14="http://schemas.microsoft.com/office/drawing/2010/main" val="0"/>
              </a:ext>
            </a:extLst>
          </a:blip>
          <a:srcRect r="76302"/>
          <a:stretch/>
        </p:blipFill>
        <p:spPr>
          <a:xfrm>
            <a:off x="455613" y="1066800"/>
            <a:ext cx="1828800" cy="1905672"/>
          </a:xfrm>
          <a:prstGeom prst="rect">
            <a:avLst/>
          </a:prstGeom>
        </p:spPr>
      </p:pic>
      <p:sp>
        <p:nvSpPr>
          <p:cNvPr id="8" name="TextBox 7"/>
          <p:cNvSpPr txBox="1"/>
          <p:nvPr/>
        </p:nvSpPr>
        <p:spPr>
          <a:xfrm>
            <a:off x="2284413" y="1219200"/>
            <a:ext cx="6097587" cy="1631216"/>
          </a:xfrm>
          <a:prstGeom prst="rect">
            <a:avLst/>
          </a:prstGeom>
          <a:noFill/>
        </p:spPr>
        <p:txBody>
          <a:bodyPr wrap="square" rtlCol="0">
            <a:spAutoFit/>
          </a:bodyPr>
          <a:lstStyle/>
          <a:p>
            <a:pPr marL="0">
              <a:spcAft>
                <a:spcPts val="600"/>
              </a:spcAft>
              <a:buNone/>
            </a:pPr>
            <a:r>
              <a:rPr lang="en-US" sz="2000" dirty="0" smtClean="0">
                <a:latin typeface="Cambria Math"/>
                <a:cs typeface="Cambria Math"/>
              </a:rPr>
              <a:t>The </a:t>
            </a:r>
            <a:r>
              <a:rPr lang="en-US" sz="2000" b="1" dirty="0" smtClean="0">
                <a:latin typeface="Cambria Math"/>
                <a:cs typeface="Cambria Math"/>
              </a:rPr>
              <a:t>Charles A. Dana Center </a:t>
            </a:r>
            <a:r>
              <a:rPr lang="en-US" sz="2000" dirty="0" smtClean="0">
                <a:latin typeface="Cambria Math"/>
                <a:cs typeface="Cambria Math"/>
              </a:rPr>
              <a:t>at The University of Texas at Austin works with our nation’s education systems to ensure that every student leaves school prepared for success in postsecondary education and the contemporary workplace.</a:t>
            </a:r>
            <a:endParaRPr lang="en-US" sz="2200" dirty="0">
              <a:latin typeface="Cambria Math"/>
              <a:cs typeface="Cambria Math"/>
            </a:endParaRPr>
          </a:p>
        </p:txBody>
      </p:sp>
      <p:sp>
        <p:nvSpPr>
          <p:cNvPr id="9" name="TextBox 8"/>
          <p:cNvSpPr txBox="1"/>
          <p:nvPr/>
        </p:nvSpPr>
        <p:spPr>
          <a:xfrm>
            <a:off x="533400" y="2895600"/>
            <a:ext cx="7924800" cy="3177793"/>
          </a:xfrm>
          <a:prstGeom prst="rect">
            <a:avLst/>
          </a:prstGeom>
          <a:noFill/>
        </p:spPr>
        <p:txBody>
          <a:bodyPr wrap="square" rtlCol="0">
            <a:spAutoFit/>
          </a:bodyPr>
          <a:lstStyle/>
          <a:p>
            <a:pPr marL="0">
              <a:spcAft>
                <a:spcPts val="900"/>
              </a:spcAft>
              <a:buNone/>
            </a:pPr>
            <a:r>
              <a:rPr lang="en-US" sz="2000" dirty="0" smtClean="0">
                <a:latin typeface="Cambria Math"/>
                <a:cs typeface="Cambria Math"/>
              </a:rPr>
              <a:t>Our work, based on research and two decades of experience, focuses on K–16 mathematics and science education with an emphasis on strategies for improving student engagement, motivation, persistence, and achievement. </a:t>
            </a:r>
          </a:p>
          <a:p>
            <a:pPr marL="0">
              <a:spcAft>
                <a:spcPts val="600"/>
              </a:spcAft>
              <a:buNone/>
            </a:pPr>
            <a:r>
              <a:rPr lang="en-US" sz="2000" dirty="0" smtClean="0">
                <a:latin typeface="Cambria Math"/>
                <a:cs typeface="Cambria Math"/>
              </a:rPr>
              <a:t>We develop innovative curricula, tools, protocols, and instructional supports and deliver powerful instructional and leadership development. </a:t>
            </a:r>
          </a:p>
          <a:p>
            <a:endParaRPr lang="en-US" dirty="0" smtClean="0">
              <a:latin typeface="Cambria Math"/>
              <a:cs typeface="Cambria Math"/>
            </a:endParaRPr>
          </a:p>
          <a:p>
            <a:endParaRPr lang="en-US" dirty="0">
              <a:latin typeface="Cambria Math"/>
              <a:cs typeface="Cambria Math"/>
            </a:endParaRPr>
          </a:p>
        </p:txBody>
      </p:sp>
    </p:spTree>
    <p:extLst>
      <p:ext uri="{BB962C8B-B14F-4D97-AF65-F5344CB8AC3E}">
        <p14:creationId xmlns:p14="http://schemas.microsoft.com/office/powerpoint/2010/main" val="20368208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Context</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229600" cy="5029200"/>
          </a:xfrm>
        </p:spPr>
        <p:txBody>
          <a:bodyPr/>
          <a:lstStyle/>
          <a:p>
            <a:pPr marL="0" indent="0">
              <a:buNone/>
            </a:pPr>
            <a:r>
              <a:rPr lang="en-US" sz="2400" b="1" dirty="0" smtClean="0">
                <a:solidFill>
                  <a:schemeClr val="tx1"/>
                </a:solidFill>
                <a:latin typeface="Cambria"/>
                <a:cs typeface="Cambria"/>
              </a:rPr>
              <a:t>Why is it important to focus in detail on advising?</a:t>
            </a:r>
          </a:p>
          <a:p>
            <a:r>
              <a:rPr lang="en-US" sz="2400" dirty="0" smtClean="0">
                <a:solidFill>
                  <a:schemeClr val="tx1"/>
                </a:solidFill>
                <a:latin typeface="Cambria"/>
                <a:cs typeface="Cambria"/>
              </a:rPr>
              <a:t>The success of math pathways depends significantly on advising.</a:t>
            </a:r>
          </a:p>
          <a:p>
            <a:r>
              <a:rPr lang="en-US" sz="2400" dirty="0" smtClean="0">
                <a:solidFill>
                  <a:schemeClr val="tx1"/>
                </a:solidFill>
                <a:latin typeface="Cambria"/>
                <a:cs typeface="Cambria"/>
              </a:rPr>
              <a:t>Advisors play a critical role in supporting student success and completion.</a:t>
            </a:r>
          </a:p>
          <a:p>
            <a:r>
              <a:rPr lang="en-US" sz="2400" dirty="0" smtClean="0">
                <a:solidFill>
                  <a:schemeClr val="tx1"/>
                </a:solidFill>
                <a:latin typeface="Cambria"/>
                <a:cs typeface="Cambria"/>
              </a:rPr>
              <a:t>Advisors are the committed, expert ambassadors for students regarding the processes and offerings of the institution.</a:t>
            </a:r>
          </a:p>
          <a:p>
            <a:r>
              <a:rPr lang="en-US" sz="2400" dirty="0" smtClean="0">
                <a:solidFill>
                  <a:schemeClr val="tx1"/>
                </a:solidFill>
                <a:latin typeface="Cambria"/>
                <a:cs typeface="Cambria"/>
              </a:rPr>
              <a:t>Students are often overwhelmed by choices and not aware of the implications of pathway choices.</a:t>
            </a:r>
          </a:p>
          <a:p>
            <a:r>
              <a:rPr lang="en-US" sz="2400" dirty="0" smtClean="0">
                <a:solidFill>
                  <a:schemeClr val="tx1"/>
                </a:solidFill>
                <a:latin typeface="Cambria"/>
                <a:cs typeface="Cambria"/>
              </a:rPr>
              <a:t>Advisors work in an environment of large case loads, diverse student needs, constant institution redesign, and regular turnover.</a:t>
            </a:r>
          </a:p>
          <a:p>
            <a:endParaRPr lang="en-US" sz="2400" dirty="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5</a:t>
            </a:fld>
            <a:endParaRPr lang="en-US"/>
          </a:p>
        </p:txBody>
      </p:sp>
    </p:spTree>
    <p:extLst>
      <p:ext uri="{BB962C8B-B14F-4D97-AF65-F5344CB8AC3E}">
        <p14:creationId xmlns:p14="http://schemas.microsoft.com/office/powerpoint/2010/main" val="42473587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Context</a:t>
            </a:r>
            <a:endParaRPr lang="en-US" sz="3000" b="1" dirty="0">
              <a:solidFill>
                <a:srgbClr val="005F86"/>
              </a:solidFill>
              <a:latin typeface="Century Gothic"/>
              <a:cs typeface="Century Gothic"/>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6</a:t>
            </a:fld>
            <a:endParaRPr lang="en-US"/>
          </a:p>
        </p:txBody>
      </p:sp>
      <p:sp>
        <p:nvSpPr>
          <p:cNvPr id="6" name="Rectangle 5"/>
          <p:cNvSpPr/>
          <p:nvPr/>
        </p:nvSpPr>
        <p:spPr bwMode="auto">
          <a:xfrm>
            <a:off x="457200" y="1752600"/>
            <a:ext cx="8001000" cy="1219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r>
              <a:rPr lang="en-US" sz="2200" dirty="0" smtClean="0">
                <a:latin typeface="Cambria"/>
                <a:cs typeface="Cambria"/>
              </a:rPr>
              <a:t>“Academic advisors are the most important resource to help new students clarify their goals and select courses that lead toward those goals” (Bailey, </a:t>
            </a:r>
            <a:r>
              <a:rPr lang="en-US" sz="2200" dirty="0" err="1" smtClean="0">
                <a:latin typeface="Cambria"/>
                <a:cs typeface="Cambria"/>
              </a:rPr>
              <a:t>Jaggars</a:t>
            </a:r>
            <a:r>
              <a:rPr lang="en-US" sz="2200" dirty="0" smtClean="0">
                <a:latin typeface="Cambria"/>
                <a:cs typeface="Cambria"/>
              </a:rPr>
              <a:t> &amp; Jenkins, 2015).</a:t>
            </a:r>
            <a:endParaRPr lang="en-US" sz="2200" dirty="0">
              <a:latin typeface="Cambria"/>
              <a:cs typeface="Cambria"/>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smtClean="0">
              <a:ln>
                <a:noFill/>
              </a:ln>
              <a:solidFill>
                <a:schemeClr val="tx1"/>
              </a:solidFill>
              <a:effectLst/>
              <a:latin typeface="Arial" pitchFamily="-110" charset="0"/>
              <a:ea typeface="ヒラギノ角ゴ Pro W3" pitchFamily="-110" charset="-128"/>
              <a:cs typeface="ヒラギノ角ゴ Pro W3" pitchFamily="-110"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Arial" pitchFamily="-110" charset="0"/>
              <a:ea typeface="ヒラギノ角ゴ Pro W3" pitchFamily="-110" charset="-128"/>
              <a:cs typeface="ヒラギノ角ゴ Pro W3" pitchFamily="-110" charset="-128"/>
            </a:endParaRPr>
          </a:p>
        </p:txBody>
      </p:sp>
    </p:spTree>
    <p:extLst>
      <p:ext uri="{BB962C8B-B14F-4D97-AF65-F5344CB8AC3E}">
        <p14:creationId xmlns:p14="http://schemas.microsoft.com/office/powerpoint/2010/main" val="23842153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Planning Process for Advising</a:t>
            </a:r>
            <a:endParaRPr lang="en-US" sz="3000" b="1" dirty="0">
              <a:solidFill>
                <a:srgbClr val="005F86"/>
              </a:solidFill>
              <a:latin typeface="Century Gothic"/>
              <a:cs typeface="Century Gothic"/>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7</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4490739"/>
              </p:ext>
            </p:extLst>
          </p:nvPr>
        </p:nvGraphicFramePr>
        <p:xfrm>
          <a:off x="304800" y="11430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06006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Planning Process for Advising</a:t>
            </a:r>
            <a:endParaRPr lang="en-US" sz="3000" b="1" dirty="0">
              <a:solidFill>
                <a:srgbClr val="005F86"/>
              </a:solidFill>
              <a:latin typeface="Century Gothic"/>
              <a:cs typeface="Century Gothic"/>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8</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5497511"/>
              </p:ext>
            </p:extLst>
          </p:nvPr>
        </p:nvGraphicFramePr>
        <p:xfrm>
          <a:off x="304800" y="11430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94333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686800" cy="533400"/>
          </a:xfrm>
        </p:spPr>
        <p:txBody>
          <a:bodyPr/>
          <a:lstStyle/>
          <a:p>
            <a:r>
              <a:rPr lang="en-US" sz="3200" b="1" dirty="0" smtClean="0">
                <a:solidFill>
                  <a:srgbClr val="005F86"/>
                </a:solidFill>
                <a:latin typeface="Century Gothic"/>
                <a:cs typeface="Century Gothic"/>
              </a:rPr>
              <a:t>      Engage Advisors in Planning</a:t>
            </a:r>
            <a:endParaRPr lang="en-US" sz="3000" b="1" dirty="0">
              <a:solidFill>
                <a:srgbClr val="005F86"/>
              </a:solidFill>
              <a:latin typeface="Century Gothic"/>
              <a:cs typeface="Century Gothic"/>
            </a:endParaRPr>
          </a:p>
        </p:txBody>
      </p:sp>
      <p:sp>
        <p:nvSpPr>
          <p:cNvPr id="8" name="Content Placeholder 7"/>
          <p:cNvSpPr>
            <a:spLocks noGrp="1"/>
          </p:cNvSpPr>
          <p:nvPr>
            <p:ph idx="1"/>
          </p:nvPr>
        </p:nvSpPr>
        <p:spPr>
          <a:xfrm>
            <a:off x="228600" y="1066800"/>
            <a:ext cx="8686800" cy="5029200"/>
          </a:xfrm>
        </p:spPr>
        <p:txBody>
          <a:bodyPr/>
          <a:lstStyle/>
          <a:p>
            <a:pPr marL="0" indent="0">
              <a:lnSpc>
                <a:spcPct val="110000"/>
              </a:lnSpc>
              <a:spcAft>
                <a:spcPts val="600"/>
              </a:spcAft>
              <a:buNone/>
            </a:pPr>
            <a:r>
              <a:rPr lang="en-US" sz="2400" dirty="0" smtClean="0">
                <a:solidFill>
                  <a:srgbClr val="302C24"/>
                </a:solidFill>
                <a:latin typeface="Cambria"/>
                <a:cs typeface="Cambria"/>
              </a:rPr>
              <a:t>Discuss:</a:t>
            </a:r>
          </a:p>
          <a:p>
            <a:pPr>
              <a:lnSpc>
                <a:spcPct val="110000"/>
              </a:lnSpc>
              <a:spcAft>
                <a:spcPts val="600"/>
              </a:spcAft>
            </a:pPr>
            <a:r>
              <a:rPr lang="en-US" sz="2400" dirty="0" smtClean="0">
                <a:solidFill>
                  <a:srgbClr val="302C24"/>
                </a:solidFill>
                <a:latin typeface="Cambria"/>
                <a:cs typeface="Cambria"/>
              </a:rPr>
              <a:t>Identify priorities and issues of importance to advisors.</a:t>
            </a:r>
          </a:p>
          <a:p>
            <a:pPr>
              <a:lnSpc>
                <a:spcPct val="110000"/>
              </a:lnSpc>
              <a:spcAft>
                <a:spcPts val="600"/>
              </a:spcAft>
            </a:pPr>
            <a:r>
              <a:rPr lang="en-US" sz="2400" dirty="0" smtClean="0">
                <a:solidFill>
                  <a:srgbClr val="302C24"/>
                </a:solidFill>
                <a:latin typeface="Cambria"/>
                <a:cs typeface="Cambria"/>
              </a:rPr>
              <a:t>Questions and concerns about math pathways.</a:t>
            </a:r>
          </a:p>
          <a:p>
            <a:pPr>
              <a:lnSpc>
                <a:spcPct val="110000"/>
              </a:lnSpc>
              <a:spcAft>
                <a:spcPts val="600"/>
              </a:spcAft>
            </a:pPr>
            <a:endParaRPr lang="en-US" sz="2400" dirty="0" smtClean="0">
              <a:solidFill>
                <a:srgbClr val="302C24"/>
              </a:solidFill>
              <a:latin typeface="Cambria"/>
              <a:cs typeface="Cambria"/>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pPr/>
              <a:t>9</a:t>
            </a:fld>
            <a:endParaRPr lang="en-US"/>
          </a:p>
        </p:txBody>
      </p:sp>
      <p:grpSp>
        <p:nvGrpSpPr>
          <p:cNvPr id="5" name="Group 4"/>
          <p:cNvGrpSpPr/>
          <p:nvPr/>
        </p:nvGrpSpPr>
        <p:grpSpPr>
          <a:xfrm>
            <a:off x="304800" y="0"/>
            <a:ext cx="634844" cy="906921"/>
            <a:chOff x="1" y="949"/>
            <a:chExt cx="634844" cy="906921"/>
          </a:xfrm>
        </p:grpSpPr>
        <p:sp>
          <p:nvSpPr>
            <p:cNvPr id="6" name="Chevron 5"/>
            <p:cNvSpPr/>
            <p:nvPr/>
          </p:nvSpPr>
          <p:spPr>
            <a:xfrm rot="5400000">
              <a:off x="-136038" y="136988"/>
              <a:ext cx="906921" cy="634844"/>
            </a:xfrm>
            <a:prstGeom prst="chevron">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hevron 4"/>
            <p:cNvSpPr/>
            <p:nvPr/>
          </p:nvSpPr>
          <p:spPr>
            <a:xfrm>
              <a:off x="1" y="318371"/>
              <a:ext cx="634844" cy="27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Cambria"/>
                  <a:cs typeface="Cambria"/>
                </a:rPr>
                <a:t>Engage</a:t>
              </a:r>
              <a:endParaRPr lang="en-US" sz="1300" kern="1200" dirty="0">
                <a:latin typeface="Cambria"/>
                <a:cs typeface="Cambria"/>
              </a:endParaRPr>
            </a:p>
          </p:txBody>
        </p:sp>
      </p:grpSp>
    </p:spTree>
    <p:extLst>
      <p:ext uri="{BB962C8B-B14F-4D97-AF65-F5344CB8AC3E}">
        <p14:creationId xmlns:p14="http://schemas.microsoft.com/office/powerpoint/2010/main" val="20075808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27897</TotalTime>
  <Words>2929</Words>
  <Application>Microsoft Macintosh PowerPoint</Application>
  <PresentationFormat>On-screen Show (4:3)</PresentationFormat>
  <Paragraphs>437</Paragraphs>
  <Slides>47</Slides>
  <Notes>17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Blank Presentation</vt:lpstr>
      <vt:lpstr>PowerPoint Presentation</vt:lpstr>
      <vt:lpstr>Welcome!</vt:lpstr>
      <vt:lpstr>Webinar Agenda</vt:lpstr>
      <vt:lpstr>Goals</vt:lpstr>
      <vt:lpstr>Context</vt:lpstr>
      <vt:lpstr>Context</vt:lpstr>
      <vt:lpstr>Planning Process for Advising</vt:lpstr>
      <vt:lpstr>Planning Process for Advising</vt:lpstr>
      <vt:lpstr>      Engage Advisors in Planning</vt:lpstr>
      <vt:lpstr>      Engage Advisors in Planning</vt:lpstr>
      <vt:lpstr>      Engage Advisors in Planning</vt:lpstr>
      <vt:lpstr>Planning Process for Advising</vt:lpstr>
      <vt:lpstr>      Create an Advising Plan </vt:lpstr>
      <vt:lpstr>      Create an Advising Plan </vt:lpstr>
      <vt:lpstr>      Resources</vt:lpstr>
      <vt:lpstr>      Resources</vt:lpstr>
      <vt:lpstr>Create a Specific Advising Goal</vt:lpstr>
      <vt:lpstr>      Identify the Programs Best Suited to the                    Math Pathways Being Implemented</vt:lpstr>
      <vt:lpstr>      Resources</vt:lpstr>
      <vt:lpstr>      Resources</vt:lpstr>
      <vt:lpstr>      Create an Advising Plan </vt:lpstr>
      <vt:lpstr>      Create an Advising Plan </vt:lpstr>
      <vt:lpstr>      Create an Advising Plan </vt:lpstr>
      <vt:lpstr>      Create an Advising Plan </vt:lpstr>
      <vt:lpstr>      Create an Advising Plan </vt:lpstr>
      <vt:lpstr>Planning Process for Advising</vt:lpstr>
      <vt:lpstr>      Develop Materials to Guide Advisors         and Students </vt:lpstr>
      <vt:lpstr>      Resources</vt:lpstr>
      <vt:lpstr>      Resources</vt:lpstr>
      <vt:lpstr>      Resources</vt:lpstr>
      <vt:lpstr>      Resources</vt:lpstr>
      <vt:lpstr>      Resources</vt:lpstr>
      <vt:lpstr>      Resources</vt:lpstr>
      <vt:lpstr>      Resources</vt:lpstr>
      <vt:lpstr>      Resources</vt:lpstr>
      <vt:lpstr>      Resources</vt:lpstr>
      <vt:lpstr>Planning Process for Advising</vt:lpstr>
      <vt:lpstr>      Prepare and Train (Advising) Staff</vt:lpstr>
      <vt:lpstr>      Prepare and Train (Advising) Staff</vt:lpstr>
      <vt:lpstr>      Prepare and Train (Advising) Staff</vt:lpstr>
      <vt:lpstr>Planning Process for Advising</vt:lpstr>
      <vt:lpstr>      Advise and Enroll Students</vt:lpstr>
      <vt:lpstr>Planning Process for Advising</vt:lpstr>
      <vt:lpstr>      Evaluate Progress and Use Data for            Continuous Improvement</vt:lpstr>
      <vt:lpstr>Planning Process for Advising</vt:lpstr>
      <vt:lpstr>Contact Information</vt:lpstr>
      <vt:lpstr>About the Dana Center</vt:lpstr>
    </vt:vector>
  </TitlesOfParts>
  <Company>The 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A. Dana Center</dc:creator>
  <cp:lastModifiedBy>Heather Ortiz</cp:lastModifiedBy>
  <cp:revision>386</cp:revision>
  <cp:lastPrinted>2016-03-24T15:02:42Z</cp:lastPrinted>
  <dcterms:created xsi:type="dcterms:W3CDTF">2013-01-09T19:03:25Z</dcterms:created>
  <dcterms:modified xsi:type="dcterms:W3CDTF">2016-04-04T13:40:31Z</dcterms:modified>
</cp:coreProperties>
</file>